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3.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sldIdLst>
    <p:sldId id="266" r:id="rId5"/>
    <p:sldId id="257" r:id="rId6"/>
    <p:sldId id="267" r:id="rId7"/>
    <p:sldId id="268" r:id="rId8"/>
    <p:sldId id="269" r:id="rId9"/>
    <p:sldId id="270" r:id="rId10"/>
    <p:sldId id="271" r:id="rId11"/>
    <p:sldId id="272" r:id="rId12"/>
    <p:sldId id="273" r:id="rId13"/>
    <p:sldId id="274" r:id="rId14"/>
    <p:sldId id="275" r:id="rId15"/>
    <p:sldId id="276" r:id="rId16"/>
    <p:sldId id="277" r:id="rId17"/>
    <p:sldId id="27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10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51312;\Desktop\Data%20Analytics\Bicycle\usage_history_modified\2022-divvy-data-aggregated.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3200" dirty="0"/>
              <a:t>Monthly mean ride length of all customers</a:t>
            </a:r>
          </a:p>
        </c:rich>
      </c:tx>
      <c:layout>
        <c:manualLayout>
          <c:xMode val="edge"/>
          <c:yMode val="edge"/>
          <c:x val="0.21842598684210526"/>
          <c:y val="1.522563295290568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tx>
            <c:strRef>
              <c:f>Analysis!$B$1</c:f>
              <c:strCache>
                <c:ptCount val="1"/>
                <c:pt idx="0">
                  <c:v>mean_ride_length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Analysis!$A$2:$A$13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Analysis!$B$2:$B$13</c:f>
              <c:numCache>
                <c:formatCode>h:mm:ss;@</c:formatCode>
                <c:ptCount val="12"/>
                <c:pt idx="0">
                  <c:v>8.8948114419706813E-3</c:v>
                </c:pt>
                <c:pt idx="1">
                  <c:v>8.8599046979228185E-3</c:v>
                </c:pt>
                <c:pt idx="2">
                  <c:v>1.1018496514549078E-2</c:v>
                </c:pt>
                <c:pt idx="3">
                  <c:v>1.0800124489640498E-2</c:v>
                </c:pt>
                <c:pt idx="4">
                  <c:v>1.3001136780922554E-2</c:v>
                </c:pt>
                <c:pt idx="5">
                  <c:v>1.2906705108148633E-2</c:v>
                </c:pt>
                <c:pt idx="6">
                  <c:v>1.2796450217595866E-2</c:v>
                </c:pt>
                <c:pt idx="7">
                  <c:v>1.193566917742037E-2</c:v>
                </c:pt>
                <c:pt idx="8">
                  <c:v>1.110803365136292E-2</c:v>
                </c:pt>
                <c:pt idx="9">
                  <c:v>9.9484478647972573E-3</c:v>
                </c:pt>
                <c:pt idx="10">
                  <c:v>8.6121520672588006E-3</c:v>
                </c:pt>
                <c:pt idx="11">
                  <c:v>7.8139342974787827E-3</c:v>
                </c:pt>
              </c:numCache>
            </c:numRef>
          </c:val>
          <c:smooth val="0"/>
          <c:extLst>
            <c:ext xmlns:c16="http://schemas.microsoft.com/office/drawing/2014/chart" uri="{C3380CC4-5D6E-409C-BE32-E72D297353CC}">
              <c16:uniqueId val="{00000000-6A70-4E10-BF24-1386E0114F6F}"/>
            </c:ext>
          </c:extLst>
        </c:ser>
        <c:dLbls>
          <c:showLegendKey val="0"/>
          <c:showVal val="0"/>
          <c:showCatName val="0"/>
          <c:showSerName val="0"/>
          <c:showPercent val="0"/>
          <c:showBubbleSize val="0"/>
        </c:dLbls>
        <c:marker val="1"/>
        <c:smooth val="0"/>
        <c:axId val="335053760"/>
        <c:axId val="335032128"/>
      </c:lineChart>
      <c:catAx>
        <c:axId val="335053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5032128"/>
        <c:crosses val="autoZero"/>
        <c:auto val="1"/>
        <c:lblAlgn val="ctr"/>
        <c:lblOffset val="100"/>
        <c:noMultiLvlLbl val="0"/>
      </c:catAx>
      <c:valAx>
        <c:axId val="335032128"/>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5053760"/>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[2022-divvy-data-aggregated.xlsx]Analysis!PivotTable42</c:name>
    <c:fmtId val="1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August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Analysis!$B$78:$B$79</c:f>
              <c:strCache>
                <c:ptCount val="1"/>
                <c:pt idx="0">
                  <c:v>1</c:v>
                </c:pt>
              </c:strCache>
            </c:strRef>
          </c:tx>
          <c:spPr>
            <a:solidFill>
              <a:schemeClr val="accent1"/>
            </a:solidFill>
            <a:ln>
              <a:noFill/>
            </a:ln>
            <a:effectLst/>
          </c:spPr>
          <c:invertIfNegative val="0"/>
          <c:cat>
            <c:strRef>
              <c:f>Analysis!$A$80:$A$82</c:f>
              <c:strCache>
                <c:ptCount val="2"/>
                <c:pt idx="0">
                  <c:v>casual</c:v>
                </c:pt>
                <c:pt idx="1">
                  <c:v>member</c:v>
                </c:pt>
              </c:strCache>
            </c:strRef>
          </c:cat>
          <c:val>
            <c:numRef>
              <c:f>Analysis!$B$80:$B$82</c:f>
              <c:numCache>
                <c:formatCode>h:mm:ss;@</c:formatCode>
                <c:ptCount val="2"/>
                <c:pt idx="0">
                  <c:v>1.7142685735118911E-2</c:v>
                </c:pt>
                <c:pt idx="1">
                  <c:v>9.7694752138341584E-3</c:v>
                </c:pt>
              </c:numCache>
            </c:numRef>
          </c:val>
          <c:extLst>
            <c:ext xmlns:c16="http://schemas.microsoft.com/office/drawing/2014/chart" uri="{C3380CC4-5D6E-409C-BE32-E72D297353CC}">
              <c16:uniqueId val="{00000000-709A-4808-B2B4-B30485A70AA7}"/>
            </c:ext>
          </c:extLst>
        </c:ser>
        <c:ser>
          <c:idx val="1"/>
          <c:order val="1"/>
          <c:tx>
            <c:strRef>
              <c:f>Analysis!$C$78:$C$79</c:f>
              <c:strCache>
                <c:ptCount val="1"/>
                <c:pt idx="0">
                  <c:v>2</c:v>
                </c:pt>
              </c:strCache>
            </c:strRef>
          </c:tx>
          <c:spPr>
            <a:solidFill>
              <a:schemeClr val="accent2"/>
            </a:solidFill>
            <a:ln>
              <a:noFill/>
            </a:ln>
            <a:effectLst/>
          </c:spPr>
          <c:invertIfNegative val="0"/>
          <c:cat>
            <c:strRef>
              <c:f>Analysis!$A$80:$A$82</c:f>
              <c:strCache>
                <c:ptCount val="2"/>
                <c:pt idx="0">
                  <c:v>casual</c:v>
                </c:pt>
                <c:pt idx="1">
                  <c:v>member</c:v>
                </c:pt>
              </c:strCache>
            </c:strRef>
          </c:cat>
          <c:val>
            <c:numRef>
              <c:f>Analysis!$C$80:$C$82</c:f>
              <c:numCache>
                <c:formatCode>h:mm:ss;@</c:formatCode>
                <c:ptCount val="2"/>
                <c:pt idx="0">
                  <c:v>1.4610497339009553E-2</c:v>
                </c:pt>
                <c:pt idx="1">
                  <c:v>8.5506640611827372E-3</c:v>
                </c:pt>
              </c:numCache>
            </c:numRef>
          </c:val>
          <c:extLst>
            <c:ext xmlns:c16="http://schemas.microsoft.com/office/drawing/2014/chart" uri="{C3380CC4-5D6E-409C-BE32-E72D297353CC}">
              <c16:uniqueId val="{00000001-709A-4808-B2B4-B30485A70AA7}"/>
            </c:ext>
          </c:extLst>
        </c:ser>
        <c:ser>
          <c:idx val="2"/>
          <c:order val="2"/>
          <c:tx>
            <c:strRef>
              <c:f>Analysis!$D$78:$D$79</c:f>
              <c:strCache>
                <c:ptCount val="1"/>
                <c:pt idx="0">
                  <c:v>3</c:v>
                </c:pt>
              </c:strCache>
            </c:strRef>
          </c:tx>
          <c:spPr>
            <a:solidFill>
              <a:schemeClr val="accent3"/>
            </a:solidFill>
            <a:ln>
              <a:noFill/>
            </a:ln>
            <a:effectLst/>
          </c:spPr>
          <c:invertIfNegative val="0"/>
          <c:cat>
            <c:strRef>
              <c:f>Analysis!$A$80:$A$82</c:f>
              <c:strCache>
                <c:ptCount val="2"/>
                <c:pt idx="0">
                  <c:v>casual</c:v>
                </c:pt>
                <c:pt idx="1">
                  <c:v>member</c:v>
                </c:pt>
              </c:strCache>
            </c:strRef>
          </c:cat>
          <c:val>
            <c:numRef>
              <c:f>Analysis!$D$80:$D$82</c:f>
              <c:numCache>
                <c:formatCode>h:mm:ss;@</c:formatCode>
                <c:ptCount val="2"/>
                <c:pt idx="0">
                  <c:v>1.4656877654606737E-2</c:v>
                </c:pt>
                <c:pt idx="1">
                  <c:v>8.8742392774691561E-3</c:v>
                </c:pt>
              </c:numCache>
            </c:numRef>
          </c:val>
          <c:extLst>
            <c:ext xmlns:c16="http://schemas.microsoft.com/office/drawing/2014/chart" uri="{C3380CC4-5D6E-409C-BE32-E72D297353CC}">
              <c16:uniqueId val="{00000002-709A-4808-B2B4-B30485A70AA7}"/>
            </c:ext>
          </c:extLst>
        </c:ser>
        <c:ser>
          <c:idx val="3"/>
          <c:order val="3"/>
          <c:tx>
            <c:strRef>
              <c:f>Analysis!$E$78:$E$79</c:f>
              <c:strCache>
                <c:ptCount val="1"/>
                <c:pt idx="0">
                  <c:v>4</c:v>
                </c:pt>
              </c:strCache>
            </c:strRef>
          </c:tx>
          <c:spPr>
            <a:solidFill>
              <a:schemeClr val="accent4"/>
            </a:solidFill>
            <a:ln>
              <a:noFill/>
            </a:ln>
            <a:effectLst/>
          </c:spPr>
          <c:invertIfNegative val="0"/>
          <c:cat>
            <c:strRef>
              <c:f>Analysis!$A$80:$A$82</c:f>
              <c:strCache>
                <c:ptCount val="2"/>
                <c:pt idx="0">
                  <c:v>casual</c:v>
                </c:pt>
                <c:pt idx="1">
                  <c:v>member</c:v>
                </c:pt>
              </c:strCache>
            </c:strRef>
          </c:cat>
          <c:val>
            <c:numRef>
              <c:f>Analysis!$E$80:$E$82</c:f>
              <c:numCache>
                <c:formatCode>h:mm:ss;@</c:formatCode>
                <c:ptCount val="2"/>
                <c:pt idx="0">
                  <c:v>1.3554385379980896E-2</c:v>
                </c:pt>
                <c:pt idx="1">
                  <c:v>8.8685511729491191E-3</c:v>
                </c:pt>
              </c:numCache>
            </c:numRef>
          </c:val>
          <c:extLst>
            <c:ext xmlns:c16="http://schemas.microsoft.com/office/drawing/2014/chart" uri="{C3380CC4-5D6E-409C-BE32-E72D297353CC}">
              <c16:uniqueId val="{00000003-709A-4808-B2B4-B30485A70AA7}"/>
            </c:ext>
          </c:extLst>
        </c:ser>
        <c:ser>
          <c:idx val="4"/>
          <c:order val="4"/>
          <c:tx>
            <c:strRef>
              <c:f>Analysis!$F$78:$F$79</c:f>
              <c:strCache>
                <c:ptCount val="1"/>
                <c:pt idx="0">
                  <c:v>5</c:v>
                </c:pt>
              </c:strCache>
            </c:strRef>
          </c:tx>
          <c:spPr>
            <a:solidFill>
              <a:schemeClr val="accent5"/>
            </a:solidFill>
            <a:ln>
              <a:noFill/>
            </a:ln>
            <a:effectLst/>
          </c:spPr>
          <c:invertIfNegative val="0"/>
          <c:cat>
            <c:strRef>
              <c:f>Analysis!$A$80:$A$82</c:f>
              <c:strCache>
                <c:ptCount val="2"/>
                <c:pt idx="0">
                  <c:v>casual</c:v>
                </c:pt>
                <c:pt idx="1">
                  <c:v>member</c:v>
                </c:pt>
              </c:strCache>
            </c:strRef>
          </c:cat>
          <c:val>
            <c:numRef>
              <c:f>Analysis!$F$80:$F$82</c:f>
              <c:numCache>
                <c:formatCode>h:mm:ss;@</c:formatCode>
                <c:ptCount val="2"/>
                <c:pt idx="0">
                  <c:v>1.4106875345984151E-2</c:v>
                </c:pt>
                <c:pt idx="1">
                  <c:v>8.8660881098804618E-3</c:v>
                </c:pt>
              </c:numCache>
            </c:numRef>
          </c:val>
          <c:extLst>
            <c:ext xmlns:c16="http://schemas.microsoft.com/office/drawing/2014/chart" uri="{C3380CC4-5D6E-409C-BE32-E72D297353CC}">
              <c16:uniqueId val="{00000004-709A-4808-B2B4-B30485A70AA7}"/>
            </c:ext>
          </c:extLst>
        </c:ser>
        <c:ser>
          <c:idx val="5"/>
          <c:order val="5"/>
          <c:tx>
            <c:strRef>
              <c:f>Analysis!$G$78:$G$79</c:f>
              <c:strCache>
                <c:ptCount val="1"/>
                <c:pt idx="0">
                  <c:v>6</c:v>
                </c:pt>
              </c:strCache>
            </c:strRef>
          </c:tx>
          <c:spPr>
            <a:solidFill>
              <a:schemeClr val="accent6"/>
            </a:solidFill>
            <a:ln>
              <a:noFill/>
            </a:ln>
            <a:effectLst/>
          </c:spPr>
          <c:invertIfNegative val="0"/>
          <c:cat>
            <c:strRef>
              <c:f>Analysis!$A$80:$A$82</c:f>
              <c:strCache>
                <c:ptCount val="2"/>
                <c:pt idx="0">
                  <c:v>casual</c:v>
                </c:pt>
                <c:pt idx="1">
                  <c:v>member</c:v>
                </c:pt>
              </c:strCache>
            </c:strRef>
          </c:cat>
          <c:val>
            <c:numRef>
              <c:f>Analysis!$G$80:$G$82</c:f>
              <c:numCache>
                <c:formatCode>h:mm:ss;@</c:formatCode>
                <c:ptCount val="2"/>
                <c:pt idx="0">
                  <c:v>1.5589952951474756E-2</c:v>
                </c:pt>
                <c:pt idx="1">
                  <c:v>9.2110212993089073E-3</c:v>
                </c:pt>
              </c:numCache>
            </c:numRef>
          </c:val>
          <c:extLst>
            <c:ext xmlns:c16="http://schemas.microsoft.com/office/drawing/2014/chart" uri="{C3380CC4-5D6E-409C-BE32-E72D297353CC}">
              <c16:uniqueId val="{00000005-709A-4808-B2B4-B30485A70AA7}"/>
            </c:ext>
          </c:extLst>
        </c:ser>
        <c:ser>
          <c:idx val="6"/>
          <c:order val="6"/>
          <c:tx>
            <c:strRef>
              <c:f>Analysis!$H$78:$H$79</c:f>
              <c:strCache>
                <c:ptCount val="1"/>
                <c:pt idx="0">
                  <c:v>7</c:v>
                </c:pt>
              </c:strCache>
            </c:strRef>
          </c:tx>
          <c:spPr>
            <a:solidFill>
              <a:schemeClr val="accent1">
                <a:lumMod val="60000"/>
              </a:schemeClr>
            </a:solidFill>
            <a:ln>
              <a:noFill/>
            </a:ln>
            <a:effectLst/>
          </c:spPr>
          <c:invertIfNegative val="0"/>
          <c:cat>
            <c:strRef>
              <c:f>Analysis!$A$80:$A$82</c:f>
              <c:strCache>
                <c:ptCount val="2"/>
                <c:pt idx="0">
                  <c:v>casual</c:v>
                </c:pt>
                <c:pt idx="1">
                  <c:v>member</c:v>
                </c:pt>
              </c:strCache>
            </c:strRef>
          </c:cat>
          <c:val>
            <c:numRef>
              <c:f>Analysis!$H$80:$H$82</c:f>
              <c:numCache>
                <c:formatCode>h:mm:ss;@</c:formatCode>
                <c:ptCount val="2"/>
                <c:pt idx="0">
                  <c:v>1.6909703336623259E-2</c:v>
                </c:pt>
                <c:pt idx="1">
                  <c:v>9.9076358504182459E-3</c:v>
                </c:pt>
              </c:numCache>
            </c:numRef>
          </c:val>
          <c:extLst>
            <c:ext xmlns:c16="http://schemas.microsoft.com/office/drawing/2014/chart" uri="{C3380CC4-5D6E-409C-BE32-E72D297353CC}">
              <c16:uniqueId val="{00000006-709A-4808-B2B4-B30485A70AA7}"/>
            </c:ext>
          </c:extLst>
        </c:ser>
        <c:dLbls>
          <c:showLegendKey val="0"/>
          <c:showVal val="0"/>
          <c:showCatName val="0"/>
          <c:showSerName val="0"/>
          <c:showPercent val="0"/>
          <c:showBubbleSize val="0"/>
        </c:dLbls>
        <c:gapWidth val="219"/>
        <c:overlap val="-27"/>
        <c:axId val="1919822240"/>
        <c:axId val="1919823904"/>
      </c:barChart>
      <c:catAx>
        <c:axId val="1919822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9823904"/>
        <c:crosses val="autoZero"/>
        <c:auto val="1"/>
        <c:lblAlgn val="ctr"/>
        <c:lblOffset val="100"/>
        <c:noMultiLvlLbl val="0"/>
      </c:catAx>
      <c:valAx>
        <c:axId val="1919823904"/>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982224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[2022-divvy-data-aggregated.xlsx]Analysis!PivotTable43</c:name>
    <c:fmtId val="1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September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Analysis!$B$83:$B$84</c:f>
              <c:strCache>
                <c:ptCount val="1"/>
                <c:pt idx="0">
                  <c:v>1</c:v>
                </c:pt>
              </c:strCache>
            </c:strRef>
          </c:tx>
          <c:spPr>
            <a:solidFill>
              <a:schemeClr val="accent1"/>
            </a:solidFill>
            <a:ln>
              <a:noFill/>
            </a:ln>
            <a:effectLst/>
          </c:spPr>
          <c:invertIfNegative val="0"/>
          <c:cat>
            <c:strRef>
              <c:f>Analysis!$A$85:$A$87</c:f>
              <c:strCache>
                <c:ptCount val="2"/>
                <c:pt idx="0">
                  <c:v>casual</c:v>
                </c:pt>
                <c:pt idx="1">
                  <c:v>member</c:v>
                </c:pt>
              </c:strCache>
            </c:strRef>
          </c:cat>
          <c:val>
            <c:numRef>
              <c:f>Analysis!$B$85:$B$87</c:f>
              <c:numCache>
                <c:formatCode>h:mm:ss;@</c:formatCode>
                <c:ptCount val="2"/>
                <c:pt idx="0">
                  <c:v>1.6014094996414235E-2</c:v>
                </c:pt>
                <c:pt idx="1">
                  <c:v>9.5966820555864179E-3</c:v>
                </c:pt>
              </c:numCache>
            </c:numRef>
          </c:val>
          <c:extLst>
            <c:ext xmlns:c16="http://schemas.microsoft.com/office/drawing/2014/chart" uri="{C3380CC4-5D6E-409C-BE32-E72D297353CC}">
              <c16:uniqueId val="{00000000-F8F0-497A-B9DD-4DC837F9C345}"/>
            </c:ext>
          </c:extLst>
        </c:ser>
        <c:ser>
          <c:idx val="1"/>
          <c:order val="1"/>
          <c:tx>
            <c:strRef>
              <c:f>Analysis!$C$83:$C$84</c:f>
              <c:strCache>
                <c:ptCount val="1"/>
                <c:pt idx="0">
                  <c:v>2</c:v>
                </c:pt>
              </c:strCache>
            </c:strRef>
          </c:tx>
          <c:spPr>
            <a:solidFill>
              <a:schemeClr val="accent2"/>
            </a:solidFill>
            <a:ln>
              <a:noFill/>
            </a:ln>
            <a:effectLst/>
          </c:spPr>
          <c:invertIfNegative val="0"/>
          <c:cat>
            <c:strRef>
              <c:f>Analysis!$A$85:$A$87</c:f>
              <c:strCache>
                <c:ptCount val="2"/>
                <c:pt idx="0">
                  <c:v>casual</c:v>
                </c:pt>
                <c:pt idx="1">
                  <c:v>member</c:v>
                </c:pt>
              </c:strCache>
            </c:strRef>
          </c:cat>
          <c:val>
            <c:numRef>
              <c:f>Analysis!$C$85:$C$87</c:f>
              <c:numCache>
                <c:formatCode>h:mm:ss;@</c:formatCode>
                <c:ptCount val="2"/>
                <c:pt idx="0">
                  <c:v>1.4854585319249384E-2</c:v>
                </c:pt>
                <c:pt idx="1">
                  <c:v>8.54413270446433E-3</c:v>
                </c:pt>
              </c:numCache>
            </c:numRef>
          </c:val>
          <c:extLst>
            <c:ext xmlns:c16="http://schemas.microsoft.com/office/drawing/2014/chart" uri="{C3380CC4-5D6E-409C-BE32-E72D297353CC}">
              <c16:uniqueId val="{00000001-F8F0-497A-B9DD-4DC837F9C345}"/>
            </c:ext>
          </c:extLst>
        </c:ser>
        <c:ser>
          <c:idx val="2"/>
          <c:order val="2"/>
          <c:tx>
            <c:strRef>
              <c:f>Analysis!$D$83:$D$84</c:f>
              <c:strCache>
                <c:ptCount val="1"/>
                <c:pt idx="0">
                  <c:v>3</c:v>
                </c:pt>
              </c:strCache>
            </c:strRef>
          </c:tx>
          <c:spPr>
            <a:solidFill>
              <a:schemeClr val="accent3"/>
            </a:solidFill>
            <a:ln>
              <a:noFill/>
            </a:ln>
            <a:effectLst/>
          </c:spPr>
          <c:invertIfNegative val="0"/>
          <c:cat>
            <c:strRef>
              <c:f>Analysis!$A$85:$A$87</c:f>
              <c:strCache>
                <c:ptCount val="2"/>
                <c:pt idx="0">
                  <c:v>casual</c:v>
                </c:pt>
                <c:pt idx="1">
                  <c:v>member</c:v>
                </c:pt>
              </c:strCache>
            </c:strRef>
          </c:cat>
          <c:val>
            <c:numRef>
              <c:f>Analysis!$D$85:$D$87</c:f>
              <c:numCache>
                <c:formatCode>h:mm:ss;@</c:formatCode>
                <c:ptCount val="2"/>
                <c:pt idx="0">
                  <c:v>1.226903490389572E-2</c:v>
                </c:pt>
                <c:pt idx="1">
                  <c:v>8.2646596414941691E-3</c:v>
                </c:pt>
              </c:numCache>
            </c:numRef>
          </c:val>
          <c:extLst>
            <c:ext xmlns:c16="http://schemas.microsoft.com/office/drawing/2014/chart" uri="{C3380CC4-5D6E-409C-BE32-E72D297353CC}">
              <c16:uniqueId val="{00000002-F8F0-497A-B9DD-4DC837F9C345}"/>
            </c:ext>
          </c:extLst>
        </c:ser>
        <c:ser>
          <c:idx val="3"/>
          <c:order val="3"/>
          <c:tx>
            <c:strRef>
              <c:f>Analysis!$E$83:$E$84</c:f>
              <c:strCache>
                <c:ptCount val="1"/>
                <c:pt idx="0">
                  <c:v>4</c:v>
                </c:pt>
              </c:strCache>
            </c:strRef>
          </c:tx>
          <c:spPr>
            <a:solidFill>
              <a:schemeClr val="accent4"/>
            </a:solidFill>
            <a:ln>
              <a:noFill/>
            </a:ln>
            <a:effectLst/>
          </c:spPr>
          <c:invertIfNegative val="0"/>
          <c:cat>
            <c:strRef>
              <c:f>Analysis!$A$85:$A$87</c:f>
              <c:strCache>
                <c:ptCount val="2"/>
                <c:pt idx="0">
                  <c:v>casual</c:v>
                </c:pt>
                <c:pt idx="1">
                  <c:v>member</c:v>
                </c:pt>
              </c:strCache>
            </c:strRef>
          </c:cat>
          <c:val>
            <c:numRef>
              <c:f>Analysis!$E$85:$E$87</c:f>
              <c:numCache>
                <c:formatCode>h:mm:ss;@</c:formatCode>
                <c:ptCount val="2"/>
                <c:pt idx="0">
                  <c:v>1.2426812221426045E-2</c:v>
                </c:pt>
                <c:pt idx="1">
                  <c:v>8.361684225929214E-3</c:v>
                </c:pt>
              </c:numCache>
            </c:numRef>
          </c:val>
          <c:extLst>
            <c:ext xmlns:c16="http://schemas.microsoft.com/office/drawing/2014/chart" uri="{C3380CC4-5D6E-409C-BE32-E72D297353CC}">
              <c16:uniqueId val="{00000003-F8F0-497A-B9DD-4DC837F9C345}"/>
            </c:ext>
          </c:extLst>
        </c:ser>
        <c:ser>
          <c:idx val="4"/>
          <c:order val="4"/>
          <c:tx>
            <c:strRef>
              <c:f>Analysis!$F$83:$F$84</c:f>
              <c:strCache>
                <c:ptCount val="1"/>
                <c:pt idx="0">
                  <c:v>5</c:v>
                </c:pt>
              </c:strCache>
            </c:strRef>
          </c:tx>
          <c:spPr>
            <a:solidFill>
              <a:schemeClr val="accent5"/>
            </a:solidFill>
            <a:ln>
              <a:noFill/>
            </a:ln>
            <a:effectLst/>
          </c:spPr>
          <c:invertIfNegative val="0"/>
          <c:cat>
            <c:strRef>
              <c:f>Analysis!$A$85:$A$87</c:f>
              <c:strCache>
                <c:ptCount val="2"/>
                <c:pt idx="0">
                  <c:v>casual</c:v>
                </c:pt>
                <c:pt idx="1">
                  <c:v>member</c:v>
                </c:pt>
              </c:strCache>
            </c:strRef>
          </c:cat>
          <c:val>
            <c:numRef>
              <c:f>Analysis!$F$85:$F$87</c:f>
              <c:numCache>
                <c:formatCode>h:mm:ss;@</c:formatCode>
                <c:ptCount val="2"/>
                <c:pt idx="0">
                  <c:v>1.2219361907393679E-2</c:v>
                </c:pt>
                <c:pt idx="1">
                  <c:v>8.4757130318725456E-3</c:v>
                </c:pt>
              </c:numCache>
            </c:numRef>
          </c:val>
          <c:extLst>
            <c:ext xmlns:c16="http://schemas.microsoft.com/office/drawing/2014/chart" uri="{C3380CC4-5D6E-409C-BE32-E72D297353CC}">
              <c16:uniqueId val="{00000004-F8F0-497A-B9DD-4DC837F9C345}"/>
            </c:ext>
          </c:extLst>
        </c:ser>
        <c:ser>
          <c:idx val="5"/>
          <c:order val="5"/>
          <c:tx>
            <c:strRef>
              <c:f>Analysis!$G$83:$G$84</c:f>
              <c:strCache>
                <c:ptCount val="1"/>
                <c:pt idx="0">
                  <c:v>6</c:v>
                </c:pt>
              </c:strCache>
            </c:strRef>
          </c:tx>
          <c:spPr>
            <a:solidFill>
              <a:schemeClr val="accent6"/>
            </a:solidFill>
            <a:ln>
              <a:noFill/>
            </a:ln>
            <a:effectLst/>
          </c:spPr>
          <c:invertIfNegative val="0"/>
          <c:cat>
            <c:strRef>
              <c:f>Analysis!$A$85:$A$87</c:f>
              <c:strCache>
                <c:ptCount val="2"/>
                <c:pt idx="0">
                  <c:v>casual</c:v>
                </c:pt>
                <c:pt idx="1">
                  <c:v>member</c:v>
                </c:pt>
              </c:strCache>
            </c:strRef>
          </c:cat>
          <c:val>
            <c:numRef>
              <c:f>Analysis!$G$85:$G$87</c:f>
              <c:numCache>
                <c:formatCode>h:mm:ss;@</c:formatCode>
                <c:ptCount val="2"/>
                <c:pt idx="0">
                  <c:v>1.383764151222319E-2</c:v>
                </c:pt>
                <c:pt idx="1">
                  <c:v>8.7317003855784531E-3</c:v>
                </c:pt>
              </c:numCache>
            </c:numRef>
          </c:val>
          <c:extLst>
            <c:ext xmlns:c16="http://schemas.microsoft.com/office/drawing/2014/chart" uri="{C3380CC4-5D6E-409C-BE32-E72D297353CC}">
              <c16:uniqueId val="{00000005-F8F0-497A-B9DD-4DC837F9C345}"/>
            </c:ext>
          </c:extLst>
        </c:ser>
        <c:ser>
          <c:idx val="6"/>
          <c:order val="6"/>
          <c:tx>
            <c:strRef>
              <c:f>Analysis!$H$83:$H$84</c:f>
              <c:strCache>
                <c:ptCount val="1"/>
                <c:pt idx="0">
                  <c:v>7</c:v>
                </c:pt>
              </c:strCache>
            </c:strRef>
          </c:tx>
          <c:spPr>
            <a:solidFill>
              <a:schemeClr val="accent1">
                <a:lumMod val="60000"/>
              </a:schemeClr>
            </a:solidFill>
            <a:ln>
              <a:noFill/>
            </a:ln>
            <a:effectLst/>
          </c:spPr>
          <c:invertIfNegative val="0"/>
          <c:cat>
            <c:strRef>
              <c:f>Analysis!$A$85:$A$87</c:f>
              <c:strCache>
                <c:ptCount val="2"/>
                <c:pt idx="0">
                  <c:v>casual</c:v>
                </c:pt>
                <c:pt idx="1">
                  <c:v>member</c:v>
                </c:pt>
              </c:strCache>
            </c:strRef>
          </c:cat>
          <c:val>
            <c:numRef>
              <c:f>Analysis!$H$85:$H$87</c:f>
              <c:numCache>
                <c:formatCode>h:mm:ss;@</c:formatCode>
                <c:ptCount val="2"/>
                <c:pt idx="0">
                  <c:v>1.6832417768205932E-2</c:v>
                </c:pt>
                <c:pt idx="1">
                  <c:v>9.9193107980525691E-3</c:v>
                </c:pt>
              </c:numCache>
            </c:numRef>
          </c:val>
          <c:extLst>
            <c:ext xmlns:c16="http://schemas.microsoft.com/office/drawing/2014/chart" uri="{C3380CC4-5D6E-409C-BE32-E72D297353CC}">
              <c16:uniqueId val="{00000006-F8F0-497A-B9DD-4DC837F9C345}"/>
            </c:ext>
          </c:extLst>
        </c:ser>
        <c:dLbls>
          <c:showLegendKey val="0"/>
          <c:showVal val="0"/>
          <c:showCatName val="0"/>
          <c:showSerName val="0"/>
          <c:showPercent val="0"/>
          <c:showBubbleSize val="0"/>
        </c:dLbls>
        <c:gapWidth val="219"/>
        <c:overlap val="-27"/>
        <c:axId val="567858960"/>
        <c:axId val="567860208"/>
      </c:barChart>
      <c:catAx>
        <c:axId val="56785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7860208"/>
        <c:crosses val="autoZero"/>
        <c:auto val="1"/>
        <c:lblAlgn val="ctr"/>
        <c:lblOffset val="100"/>
        <c:noMultiLvlLbl val="0"/>
      </c:catAx>
      <c:valAx>
        <c:axId val="567860208"/>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78589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[2022-divvy-data-aggregated.xlsx]Analysis!PivotTable44</c:name>
    <c:fmtId val="1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October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Analysis!$B$88:$B$89</c:f>
              <c:strCache>
                <c:ptCount val="1"/>
                <c:pt idx="0">
                  <c:v>1</c:v>
                </c:pt>
              </c:strCache>
            </c:strRef>
          </c:tx>
          <c:spPr>
            <a:solidFill>
              <a:schemeClr val="accent1"/>
            </a:solidFill>
            <a:ln>
              <a:noFill/>
            </a:ln>
            <a:effectLst/>
          </c:spPr>
          <c:invertIfNegative val="0"/>
          <c:cat>
            <c:strRef>
              <c:f>Analysis!$A$90:$A$92</c:f>
              <c:strCache>
                <c:ptCount val="2"/>
                <c:pt idx="0">
                  <c:v>casual</c:v>
                </c:pt>
                <c:pt idx="1">
                  <c:v>member</c:v>
                </c:pt>
              </c:strCache>
            </c:strRef>
          </c:cat>
          <c:val>
            <c:numRef>
              <c:f>Analysis!$B$90:$B$92</c:f>
              <c:numCache>
                <c:formatCode>h:mm:ss;@</c:formatCode>
                <c:ptCount val="2"/>
                <c:pt idx="0">
                  <c:v>1.5643161149780371E-2</c:v>
                </c:pt>
                <c:pt idx="1">
                  <c:v>8.9358672296568527E-3</c:v>
                </c:pt>
              </c:numCache>
            </c:numRef>
          </c:val>
          <c:extLst>
            <c:ext xmlns:c16="http://schemas.microsoft.com/office/drawing/2014/chart" uri="{C3380CC4-5D6E-409C-BE32-E72D297353CC}">
              <c16:uniqueId val="{00000000-FD91-46B8-88CE-DFA84087E7BD}"/>
            </c:ext>
          </c:extLst>
        </c:ser>
        <c:ser>
          <c:idx val="1"/>
          <c:order val="1"/>
          <c:tx>
            <c:strRef>
              <c:f>Analysis!$C$88:$C$89</c:f>
              <c:strCache>
                <c:ptCount val="1"/>
                <c:pt idx="0">
                  <c:v>2</c:v>
                </c:pt>
              </c:strCache>
            </c:strRef>
          </c:tx>
          <c:spPr>
            <a:solidFill>
              <a:schemeClr val="accent2"/>
            </a:solidFill>
            <a:ln>
              <a:noFill/>
            </a:ln>
            <a:effectLst/>
          </c:spPr>
          <c:invertIfNegative val="0"/>
          <c:cat>
            <c:strRef>
              <c:f>Analysis!$A$90:$A$92</c:f>
              <c:strCache>
                <c:ptCount val="2"/>
                <c:pt idx="0">
                  <c:v>casual</c:v>
                </c:pt>
                <c:pt idx="1">
                  <c:v>member</c:v>
                </c:pt>
              </c:strCache>
            </c:strRef>
          </c:cat>
          <c:val>
            <c:numRef>
              <c:f>Analysis!$C$90:$C$92</c:f>
              <c:numCache>
                <c:formatCode>h:mm:ss;@</c:formatCode>
                <c:ptCount val="2"/>
                <c:pt idx="0">
                  <c:v>1.2536438316483198E-2</c:v>
                </c:pt>
                <c:pt idx="1">
                  <c:v>7.6183372030074739E-3</c:v>
                </c:pt>
              </c:numCache>
            </c:numRef>
          </c:val>
          <c:extLst>
            <c:ext xmlns:c16="http://schemas.microsoft.com/office/drawing/2014/chart" uri="{C3380CC4-5D6E-409C-BE32-E72D297353CC}">
              <c16:uniqueId val="{00000001-FD91-46B8-88CE-DFA84087E7BD}"/>
            </c:ext>
          </c:extLst>
        </c:ser>
        <c:ser>
          <c:idx val="2"/>
          <c:order val="2"/>
          <c:tx>
            <c:strRef>
              <c:f>Analysis!$D$88:$D$89</c:f>
              <c:strCache>
                <c:ptCount val="1"/>
                <c:pt idx="0">
                  <c:v>3</c:v>
                </c:pt>
              </c:strCache>
            </c:strRef>
          </c:tx>
          <c:spPr>
            <a:solidFill>
              <a:schemeClr val="accent3"/>
            </a:solidFill>
            <a:ln>
              <a:noFill/>
            </a:ln>
            <a:effectLst/>
          </c:spPr>
          <c:invertIfNegative val="0"/>
          <c:cat>
            <c:strRef>
              <c:f>Analysis!$A$90:$A$92</c:f>
              <c:strCache>
                <c:ptCount val="2"/>
                <c:pt idx="0">
                  <c:v>casual</c:v>
                </c:pt>
                <c:pt idx="1">
                  <c:v>member</c:v>
                </c:pt>
              </c:strCache>
            </c:strRef>
          </c:cat>
          <c:val>
            <c:numRef>
              <c:f>Analysis!$D$90:$D$92</c:f>
              <c:numCache>
                <c:formatCode>h:mm:ss;@</c:formatCode>
                <c:ptCount val="2"/>
                <c:pt idx="0">
                  <c:v>1.0215997267179236E-2</c:v>
                </c:pt>
                <c:pt idx="1">
                  <c:v>7.4127069985348657E-3</c:v>
                </c:pt>
              </c:numCache>
            </c:numRef>
          </c:val>
          <c:extLst>
            <c:ext xmlns:c16="http://schemas.microsoft.com/office/drawing/2014/chart" uri="{C3380CC4-5D6E-409C-BE32-E72D297353CC}">
              <c16:uniqueId val="{00000002-FD91-46B8-88CE-DFA84087E7BD}"/>
            </c:ext>
          </c:extLst>
        </c:ser>
        <c:ser>
          <c:idx val="3"/>
          <c:order val="3"/>
          <c:tx>
            <c:strRef>
              <c:f>Analysis!$E$88:$E$89</c:f>
              <c:strCache>
                <c:ptCount val="1"/>
                <c:pt idx="0">
                  <c:v>4</c:v>
                </c:pt>
              </c:strCache>
            </c:strRef>
          </c:tx>
          <c:spPr>
            <a:solidFill>
              <a:schemeClr val="accent4"/>
            </a:solidFill>
            <a:ln>
              <a:noFill/>
            </a:ln>
            <a:effectLst/>
          </c:spPr>
          <c:invertIfNegative val="0"/>
          <c:cat>
            <c:strRef>
              <c:f>Analysis!$A$90:$A$92</c:f>
              <c:strCache>
                <c:ptCount val="2"/>
                <c:pt idx="0">
                  <c:v>casual</c:v>
                </c:pt>
                <c:pt idx="1">
                  <c:v>member</c:v>
                </c:pt>
              </c:strCache>
            </c:strRef>
          </c:cat>
          <c:val>
            <c:numRef>
              <c:f>Analysis!$E$90:$E$92</c:f>
              <c:numCache>
                <c:formatCode>h:mm:ss;@</c:formatCode>
                <c:ptCount val="2"/>
                <c:pt idx="0">
                  <c:v>1.0338599416198231E-2</c:v>
                </c:pt>
                <c:pt idx="1">
                  <c:v>7.5350623924806352E-3</c:v>
                </c:pt>
              </c:numCache>
            </c:numRef>
          </c:val>
          <c:extLst>
            <c:ext xmlns:c16="http://schemas.microsoft.com/office/drawing/2014/chart" uri="{C3380CC4-5D6E-409C-BE32-E72D297353CC}">
              <c16:uniqueId val="{00000003-FD91-46B8-88CE-DFA84087E7BD}"/>
            </c:ext>
          </c:extLst>
        </c:ser>
        <c:ser>
          <c:idx val="4"/>
          <c:order val="4"/>
          <c:tx>
            <c:strRef>
              <c:f>Analysis!$F$88:$F$89</c:f>
              <c:strCache>
                <c:ptCount val="1"/>
                <c:pt idx="0">
                  <c:v>5</c:v>
                </c:pt>
              </c:strCache>
            </c:strRef>
          </c:tx>
          <c:spPr>
            <a:solidFill>
              <a:schemeClr val="accent5"/>
            </a:solidFill>
            <a:ln>
              <a:noFill/>
            </a:ln>
            <a:effectLst/>
          </c:spPr>
          <c:invertIfNegative val="0"/>
          <c:cat>
            <c:strRef>
              <c:f>Analysis!$A$90:$A$92</c:f>
              <c:strCache>
                <c:ptCount val="2"/>
                <c:pt idx="0">
                  <c:v>casual</c:v>
                </c:pt>
                <c:pt idx="1">
                  <c:v>member</c:v>
                </c:pt>
              </c:strCache>
            </c:strRef>
          </c:cat>
          <c:val>
            <c:numRef>
              <c:f>Analysis!$F$90:$F$92</c:f>
              <c:numCache>
                <c:formatCode>h:mm:ss;@</c:formatCode>
                <c:ptCount val="2"/>
                <c:pt idx="0">
                  <c:v>1.0540120040340937E-2</c:v>
                </c:pt>
                <c:pt idx="1">
                  <c:v>7.4225220132598437E-3</c:v>
                </c:pt>
              </c:numCache>
            </c:numRef>
          </c:val>
          <c:extLst>
            <c:ext xmlns:c16="http://schemas.microsoft.com/office/drawing/2014/chart" uri="{C3380CC4-5D6E-409C-BE32-E72D297353CC}">
              <c16:uniqueId val="{00000004-FD91-46B8-88CE-DFA84087E7BD}"/>
            </c:ext>
          </c:extLst>
        </c:ser>
        <c:ser>
          <c:idx val="5"/>
          <c:order val="5"/>
          <c:tx>
            <c:strRef>
              <c:f>Analysis!$G$88:$G$89</c:f>
              <c:strCache>
                <c:ptCount val="1"/>
                <c:pt idx="0">
                  <c:v>6</c:v>
                </c:pt>
              </c:strCache>
            </c:strRef>
          </c:tx>
          <c:spPr>
            <a:solidFill>
              <a:schemeClr val="accent6"/>
            </a:solidFill>
            <a:ln>
              <a:noFill/>
            </a:ln>
            <a:effectLst/>
          </c:spPr>
          <c:invertIfNegative val="0"/>
          <c:cat>
            <c:strRef>
              <c:f>Analysis!$A$90:$A$92</c:f>
              <c:strCache>
                <c:ptCount val="2"/>
                <c:pt idx="0">
                  <c:v>casual</c:v>
                </c:pt>
                <c:pt idx="1">
                  <c:v>member</c:v>
                </c:pt>
              </c:strCache>
            </c:strRef>
          </c:cat>
          <c:val>
            <c:numRef>
              <c:f>Analysis!$G$90:$G$92</c:f>
              <c:numCache>
                <c:formatCode>h:mm:ss;@</c:formatCode>
                <c:ptCount val="2"/>
                <c:pt idx="0">
                  <c:v>1.2096281825918868E-2</c:v>
                </c:pt>
                <c:pt idx="1">
                  <c:v>7.905351713653877E-3</c:v>
                </c:pt>
              </c:numCache>
            </c:numRef>
          </c:val>
          <c:extLst>
            <c:ext xmlns:c16="http://schemas.microsoft.com/office/drawing/2014/chart" uri="{C3380CC4-5D6E-409C-BE32-E72D297353CC}">
              <c16:uniqueId val="{00000005-FD91-46B8-88CE-DFA84087E7BD}"/>
            </c:ext>
          </c:extLst>
        </c:ser>
        <c:ser>
          <c:idx val="6"/>
          <c:order val="6"/>
          <c:tx>
            <c:strRef>
              <c:f>Analysis!$H$88:$H$89</c:f>
              <c:strCache>
                <c:ptCount val="1"/>
                <c:pt idx="0">
                  <c:v>7</c:v>
                </c:pt>
              </c:strCache>
            </c:strRef>
          </c:tx>
          <c:spPr>
            <a:solidFill>
              <a:schemeClr val="accent1">
                <a:lumMod val="60000"/>
              </a:schemeClr>
            </a:solidFill>
            <a:ln>
              <a:noFill/>
            </a:ln>
            <a:effectLst/>
          </c:spPr>
          <c:invertIfNegative val="0"/>
          <c:cat>
            <c:strRef>
              <c:f>Analysis!$A$90:$A$92</c:f>
              <c:strCache>
                <c:ptCount val="2"/>
                <c:pt idx="0">
                  <c:v>casual</c:v>
                </c:pt>
                <c:pt idx="1">
                  <c:v>member</c:v>
                </c:pt>
              </c:strCache>
            </c:strRef>
          </c:cat>
          <c:val>
            <c:numRef>
              <c:f>Analysis!$H$90:$H$92</c:f>
              <c:numCache>
                <c:formatCode>h:mm:ss;@</c:formatCode>
                <c:ptCount val="2"/>
                <c:pt idx="0">
                  <c:v>1.5091979114804919E-2</c:v>
                </c:pt>
                <c:pt idx="1">
                  <c:v>9.0374651445915746E-3</c:v>
                </c:pt>
              </c:numCache>
            </c:numRef>
          </c:val>
          <c:extLst>
            <c:ext xmlns:c16="http://schemas.microsoft.com/office/drawing/2014/chart" uri="{C3380CC4-5D6E-409C-BE32-E72D297353CC}">
              <c16:uniqueId val="{00000006-FD91-46B8-88CE-DFA84087E7BD}"/>
            </c:ext>
          </c:extLst>
        </c:ser>
        <c:dLbls>
          <c:showLegendKey val="0"/>
          <c:showVal val="0"/>
          <c:showCatName val="0"/>
          <c:showSerName val="0"/>
          <c:showPercent val="0"/>
          <c:showBubbleSize val="0"/>
        </c:dLbls>
        <c:gapWidth val="219"/>
        <c:overlap val="-27"/>
        <c:axId val="33350816"/>
        <c:axId val="33351232"/>
      </c:barChart>
      <c:catAx>
        <c:axId val="33350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351232"/>
        <c:crosses val="autoZero"/>
        <c:auto val="1"/>
        <c:lblAlgn val="ctr"/>
        <c:lblOffset val="100"/>
        <c:noMultiLvlLbl val="0"/>
      </c:catAx>
      <c:valAx>
        <c:axId val="33351232"/>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3508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[2022-divvy-data-aggregated.xlsx]Analysis!PivotTable45</c:name>
    <c:fmtId val="10"/>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November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Analysis!$B$93:$B$94</c:f>
              <c:strCache>
                <c:ptCount val="1"/>
                <c:pt idx="0">
                  <c:v>1</c:v>
                </c:pt>
              </c:strCache>
            </c:strRef>
          </c:tx>
          <c:spPr>
            <a:solidFill>
              <a:schemeClr val="accent1"/>
            </a:solidFill>
            <a:ln>
              <a:noFill/>
            </a:ln>
            <a:effectLst/>
          </c:spPr>
          <c:invertIfNegative val="0"/>
          <c:cat>
            <c:strRef>
              <c:f>Analysis!$A$95:$A$97</c:f>
              <c:strCache>
                <c:ptCount val="2"/>
                <c:pt idx="0">
                  <c:v>casual</c:v>
                </c:pt>
                <c:pt idx="1">
                  <c:v>member</c:v>
                </c:pt>
              </c:strCache>
            </c:strRef>
          </c:cat>
          <c:val>
            <c:numRef>
              <c:f>Analysis!$B$95:$B$97</c:f>
              <c:numCache>
                <c:formatCode>h:mm:ss;@</c:formatCode>
                <c:ptCount val="2"/>
                <c:pt idx="0">
                  <c:v>1.3500803894322285E-2</c:v>
                </c:pt>
                <c:pt idx="1">
                  <c:v>8.0091959085020845E-3</c:v>
                </c:pt>
              </c:numCache>
            </c:numRef>
          </c:val>
          <c:extLst>
            <c:ext xmlns:c16="http://schemas.microsoft.com/office/drawing/2014/chart" uri="{C3380CC4-5D6E-409C-BE32-E72D297353CC}">
              <c16:uniqueId val="{00000000-21E0-4423-9474-CDE2CC86405A}"/>
            </c:ext>
          </c:extLst>
        </c:ser>
        <c:ser>
          <c:idx val="1"/>
          <c:order val="1"/>
          <c:tx>
            <c:strRef>
              <c:f>Analysis!$C$93:$C$94</c:f>
              <c:strCache>
                <c:ptCount val="1"/>
                <c:pt idx="0">
                  <c:v>2</c:v>
                </c:pt>
              </c:strCache>
            </c:strRef>
          </c:tx>
          <c:spPr>
            <a:solidFill>
              <a:schemeClr val="accent2"/>
            </a:solidFill>
            <a:ln>
              <a:noFill/>
            </a:ln>
            <a:effectLst/>
          </c:spPr>
          <c:invertIfNegative val="0"/>
          <c:cat>
            <c:strRef>
              <c:f>Analysis!$A$95:$A$97</c:f>
              <c:strCache>
                <c:ptCount val="2"/>
                <c:pt idx="0">
                  <c:v>casual</c:v>
                </c:pt>
                <c:pt idx="1">
                  <c:v>member</c:v>
                </c:pt>
              </c:strCache>
            </c:strRef>
          </c:cat>
          <c:val>
            <c:numRef>
              <c:f>Analysis!$C$95:$C$97</c:f>
              <c:numCache>
                <c:formatCode>h:mm:ss;@</c:formatCode>
                <c:ptCount val="2"/>
                <c:pt idx="0">
                  <c:v>9.5864347357067781E-3</c:v>
                </c:pt>
                <c:pt idx="1">
                  <c:v>7.1857501307022419E-3</c:v>
                </c:pt>
              </c:numCache>
            </c:numRef>
          </c:val>
          <c:extLst>
            <c:ext xmlns:c16="http://schemas.microsoft.com/office/drawing/2014/chart" uri="{C3380CC4-5D6E-409C-BE32-E72D297353CC}">
              <c16:uniqueId val="{00000001-21E0-4423-9474-CDE2CC86405A}"/>
            </c:ext>
          </c:extLst>
        </c:ser>
        <c:ser>
          <c:idx val="2"/>
          <c:order val="2"/>
          <c:tx>
            <c:strRef>
              <c:f>Analysis!$D$93:$D$94</c:f>
              <c:strCache>
                <c:ptCount val="1"/>
                <c:pt idx="0">
                  <c:v>3</c:v>
                </c:pt>
              </c:strCache>
            </c:strRef>
          </c:tx>
          <c:spPr>
            <a:solidFill>
              <a:schemeClr val="accent3"/>
            </a:solidFill>
            <a:ln>
              <a:noFill/>
            </a:ln>
            <a:effectLst/>
          </c:spPr>
          <c:invertIfNegative val="0"/>
          <c:cat>
            <c:strRef>
              <c:f>Analysis!$A$95:$A$97</c:f>
              <c:strCache>
                <c:ptCount val="2"/>
                <c:pt idx="0">
                  <c:v>casual</c:v>
                </c:pt>
                <c:pt idx="1">
                  <c:v>member</c:v>
                </c:pt>
              </c:strCache>
            </c:strRef>
          </c:cat>
          <c:val>
            <c:numRef>
              <c:f>Analysis!$D$95:$D$97</c:f>
              <c:numCache>
                <c:formatCode>h:mm:ss;@</c:formatCode>
                <c:ptCount val="2"/>
                <c:pt idx="0">
                  <c:v>9.640117169928037E-3</c:v>
                </c:pt>
                <c:pt idx="1">
                  <c:v>7.3777757297132825E-3</c:v>
                </c:pt>
              </c:numCache>
            </c:numRef>
          </c:val>
          <c:extLst>
            <c:ext xmlns:c16="http://schemas.microsoft.com/office/drawing/2014/chart" uri="{C3380CC4-5D6E-409C-BE32-E72D297353CC}">
              <c16:uniqueId val="{00000002-21E0-4423-9474-CDE2CC86405A}"/>
            </c:ext>
          </c:extLst>
        </c:ser>
        <c:ser>
          <c:idx val="3"/>
          <c:order val="3"/>
          <c:tx>
            <c:strRef>
              <c:f>Analysis!$E$93:$E$94</c:f>
              <c:strCache>
                <c:ptCount val="1"/>
                <c:pt idx="0">
                  <c:v>4</c:v>
                </c:pt>
              </c:strCache>
            </c:strRef>
          </c:tx>
          <c:spPr>
            <a:solidFill>
              <a:schemeClr val="accent4"/>
            </a:solidFill>
            <a:ln>
              <a:noFill/>
            </a:ln>
            <a:effectLst/>
          </c:spPr>
          <c:invertIfNegative val="0"/>
          <c:cat>
            <c:strRef>
              <c:f>Analysis!$A$95:$A$97</c:f>
              <c:strCache>
                <c:ptCount val="2"/>
                <c:pt idx="0">
                  <c:v>casual</c:v>
                </c:pt>
                <c:pt idx="1">
                  <c:v>member</c:v>
                </c:pt>
              </c:strCache>
            </c:strRef>
          </c:cat>
          <c:val>
            <c:numRef>
              <c:f>Analysis!$E$95:$E$97</c:f>
              <c:numCache>
                <c:formatCode>h:mm:ss;@</c:formatCode>
                <c:ptCount val="2"/>
                <c:pt idx="0">
                  <c:v>1.0209180931310657E-2</c:v>
                </c:pt>
                <c:pt idx="1">
                  <c:v>7.4590136102213062E-3</c:v>
                </c:pt>
              </c:numCache>
            </c:numRef>
          </c:val>
          <c:extLst>
            <c:ext xmlns:c16="http://schemas.microsoft.com/office/drawing/2014/chart" uri="{C3380CC4-5D6E-409C-BE32-E72D297353CC}">
              <c16:uniqueId val="{00000003-21E0-4423-9474-CDE2CC86405A}"/>
            </c:ext>
          </c:extLst>
        </c:ser>
        <c:ser>
          <c:idx val="4"/>
          <c:order val="4"/>
          <c:tx>
            <c:strRef>
              <c:f>Analysis!$F$93:$F$94</c:f>
              <c:strCache>
                <c:ptCount val="1"/>
                <c:pt idx="0">
                  <c:v>5</c:v>
                </c:pt>
              </c:strCache>
            </c:strRef>
          </c:tx>
          <c:spPr>
            <a:solidFill>
              <a:schemeClr val="accent5"/>
            </a:solidFill>
            <a:ln>
              <a:noFill/>
            </a:ln>
            <a:effectLst/>
          </c:spPr>
          <c:invertIfNegative val="0"/>
          <c:cat>
            <c:strRef>
              <c:f>Analysis!$A$95:$A$97</c:f>
              <c:strCache>
                <c:ptCount val="2"/>
                <c:pt idx="0">
                  <c:v>casual</c:v>
                </c:pt>
                <c:pt idx="1">
                  <c:v>member</c:v>
                </c:pt>
              </c:strCache>
            </c:strRef>
          </c:cat>
          <c:val>
            <c:numRef>
              <c:f>Analysis!$F$95:$F$97</c:f>
              <c:numCache>
                <c:formatCode>h:mm:ss;@</c:formatCode>
                <c:ptCount val="2"/>
                <c:pt idx="0">
                  <c:v>1.2056090070382584E-2</c:v>
                </c:pt>
                <c:pt idx="1">
                  <c:v>7.8268193113238752E-3</c:v>
                </c:pt>
              </c:numCache>
            </c:numRef>
          </c:val>
          <c:extLst>
            <c:ext xmlns:c16="http://schemas.microsoft.com/office/drawing/2014/chart" uri="{C3380CC4-5D6E-409C-BE32-E72D297353CC}">
              <c16:uniqueId val="{00000004-21E0-4423-9474-CDE2CC86405A}"/>
            </c:ext>
          </c:extLst>
        </c:ser>
        <c:ser>
          <c:idx val="5"/>
          <c:order val="5"/>
          <c:tx>
            <c:strRef>
              <c:f>Analysis!$G$93:$G$94</c:f>
              <c:strCache>
                <c:ptCount val="1"/>
                <c:pt idx="0">
                  <c:v>6</c:v>
                </c:pt>
              </c:strCache>
            </c:strRef>
          </c:tx>
          <c:spPr>
            <a:solidFill>
              <a:schemeClr val="accent6"/>
            </a:solidFill>
            <a:ln>
              <a:noFill/>
            </a:ln>
            <a:effectLst/>
          </c:spPr>
          <c:invertIfNegative val="0"/>
          <c:cat>
            <c:strRef>
              <c:f>Analysis!$A$95:$A$97</c:f>
              <c:strCache>
                <c:ptCount val="2"/>
                <c:pt idx="0">
                  <c:v>casual</c:v>
                </c:pt>
                <c:pt idx="1">
                  <c:v>member</c:v>
                </c:pt>
              </c:strCache>
            </c:strRef>
          </c:cat>
          <c:val>
            <c:numRef>
              <c:f>Analysis!$G$95:$G$97</c:f>
              <c:numCache>
                <c:formatCode>h:mm:ss;@</c:formatCode>
                <c:ptCount val="2"/>
                <c:pt idx="0">
                  <c:v>1.1041466043013625E-2</c:v>
                </c:pt>
                <c:pt idx="1">
                  <c:v>7.5849574594375807E-3</c:v>
                </c:pt>
              </c:numCache>
            </c:numRef>
          </c:val>
          <c:extLst>
            <c:ext xmlns:c16="http://schemas.microsoft.com/office/drawing/2014/chart" uri="{C3380CC4-5D6E-409C-BE32-E72D297353CC}">
              <c16:uniqueId val="{00000005-21E0-4423-9474-CDE2CC86405A}"/>
            </c:ext>
          </c:extLst>
        </c:ser>
        <c:ser>
          <c:idx val="6"/>
          <c:order val="6"/>
          <c:tx>
            <c:strRef>
              <c:f>Analysis!$H$93:$H$94</c:f>
              <c:strCache>
                <c:ptCount val="1"/>
                <c:pt idx="0">
                  <c:v>7</c:v>
                </c:pt>
              </c:strCache>
            </c:strRef>
          </c:tx>
          <c:spPr>
            <a:solidFill>
              <a:schemeClr val="accent1">
                <a:lumMod val="60000"/>
              </a:schemeClr>
            </a:solidFill>
            <a:ln>
              <a:noFill/>
            </a:ln>
            <a:effectLst/>
          </c:spPr>
          <c:invertIfNegative val="0"/>
          <c:cat>
            <c:strRef>
              <c:f>Analysis!$A$95:$A$97</c:f>
              <c:strCache>
                <c:ptCount val="2"/>
                <c:pt idx="0">
                  <c:v>casual</c:v>
                </c:pt>
                <c:pt idx="1">
                  <c:v>member</c:v>
                </c:pt>
              </c:strCache>
            </c:strRef>
          </c:cat>
          <c:val>
            <c:numRef>
              <c:f>Analysis!$H$95:$H$97</c:f>
              <c:numCache>
                <c:formatCode>h:mm:ss;@</c:formatCode>
                <c:ptCount val="2"/>
                <c:pt idx="0">
                  <c:v>1.204860233474702E-2</c:v>
                </c:pt>
                <c:pt idx="1">
                  <c:v>7.5690027723417054E-3</c:v>
                </c:pt>
              </c:numCache>
            </c:numRef>
          </c:val>
          <c:extLst>
            <c:ext xmlns:c16="http://schemas.microsoft.com/office/drawing/2014/chart" uri="{C3380CC4-5D6E-409C-BE32-E72D297353CC}">
              <c16:uniqueId val="{00000006-21E0-4423-9474-CDE2CC86405A}"/>
            </c:ext>
          </c:extLst>
        </c:ser>
        <c:dLbls>
          <c:showLegendKey val="0"/>
          <c:showVal val="0"/>
          <c:showCatName val="0"/>
          <c:showSerName val="0"/>
          <c:showPercent val="0"/>
          <c:showBubbleSize val="0"/>
        </c:dLbls>
        <c:gapWidth val="219"/>
        <c:overlap val="-27"/>
        <c:axId val="648440496"/>
        <c:axId val="648441328"/>
      </c:barChart>
      <c:catAx>
        <c:axId val="648440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8441328"/>
        <c:crosses val="autoZero"/>
        <c:auto val="1"/>
        <c:lblAlgn val="ctr"/>
        <c:lblOffset val="100"/>
        <c:noMultiLvlLbl val="0"/>
      </c:catAx>
      <c:valAx>
        <c:axId val="648441328"/>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84404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[2022-divvy-data-aggregated.xlsx]Analysis!PivotTable46</c:name>
    <c:fmtId val="1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December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Analysis!$B$98:$B$99</c:f>
              <c:strCache>
                <c:ptCount val="1"/>
                <c:pt idx="0">
                  <c:v>1</c:v>
                </c:pt>
              </c:strCache>
            </c:strRef>
          </c:tx>
          <c:spPr>
            <a:solidFill>
              <a:schemeClr val="accent1"/>
            </a:solidFill>
            <a:ln>
              <a:noFill/>
            </a:ln>
            <a:effectLst/>
          </c:spPr>
          <c:invertIfNegative val="0"/>
          <c:cat>
            <c:strRef>
              <c:f>Analysis!$A$100:$A$102</c:f>
              <c:strCache>
                <c:ptCount val="2"/>
                <c:pt idx="0">
                  <c:v>casual</c:v>
                </c:pt>
                <c:pt idx="1">
                  <c:v>member</c:v>
                </c:pt>
              </c:strCache>
            </c:strRef>
          </c:cat>
          <c:val>
            <c:numRef>
              <c:f>Analysis!$B$100:$B$102</c:f>
              <c:numCache>
                <c:formatCode>h:mm:ss;@</c:formatCode>
                <c:ptCount val="2"/>
                <c:pt idx="0">
                  <c:v>1.0510377024975589E-2</c:v>
                </c:pt>
                <c:pt idx="1">
                  <c:v>7.4506776521509254E-3</c:v>
                </c:pt>
              </c:numCache>
            </c:numRef>
          </c:val>
          <c:extLst>
            <c:ext xmlns:c16="http://schemas.microsoft.com/office/drawing/2014/chart" uri="{C3380CC4-5D6E-409C-BE32-E72D297353CC}">
              <c16:uniqueId val="{00000000-853D-4D6B-B57F-BD6B1F9BD6AD}"/>
            </c:ext>
          </c:extLst>
        </c:ser>
        <c:ser>
          <c:idx val="1"/>
          <c:order val="1"/>
          <c:tx>
            <c:strRef>
              <c:f>Analysis!$C$98:$C$99</c:f>
              <c:strCache>
                <c:ptCount val="1"/>
                <c:pt idx="0">
                  <c:v>2</c:v>
                </c:pt>
              </c:strCache>
            </c:strRef>
          </c:tx>
          <c:spPr>
            <a:solidFill>
              <a:schemeClr val="accent2"/>
            </a:solidFill>
            <a:ln>
              <a:noFill/>
            </a:ln>
            <a:effectLst/>
          </c:spPr>
          <c:invertIfNegative val="0"/>
          <c:cat>
            <c:strRef>
              <c:f>Analysis!$A$100:$A$102</c:f>
              <c:strCache>
                <c:ptCount val="2"/>
                <c:pt idx="0">
                  <c:v>casual</c:v>
                </c:pt>
                <c:pt idx="1">
                  <c:v>member</c:v>
                </c:pt>
              </c:strCache>
            </c:strRef>
          </c:cat>
          <c:val>
            <c:numRef>
              <c:f>Analysis!$C$100:$C$102</c:f>
              <c:numCache>
                <c:formatCode>h:mm:ss;@</c:formatCode>
                <c:ptCount val="2"/>
                <c:pt idx="0">
                  <c:v>8.653965198991604E-3</c:v>
                </c:pt>
                <c:pt idx="1">
                  <c:v>7.1255830848055189E-3</c:v>
                </c:pt>
              </c:numCache>
            </c:numRef>
          </c:val>
          <c:extLst>
            <c:ext xmlns:c16="http://schemas.microsoft.com/office/drawing/2014/chart" uri="{C3380CC4-5D6E-409C-BE32-E72D297353CC}">
              <c16:uniqueId val="{00000001-853D-4D6B-B57F-BD6B1F9BD6AD}"/>
            </c:ext>
          </c:extLst>
        </c:ser>
        <c:ser>
          <c:idx val="2"/>
          <c:order val="2"/>
          <c:tx>
            <c:strRef>
              <c:f>Analysis!$D$98:$D$99</c:f>
              <c:strCache>
                <c:ptCount val="1"/>
                <c:pt idx="0">
                  <c:v>3</c:v>
                </c:pt>
              </c:strCache>
            </c:strRef>
          </c:tx>
          <c:spPr>
            <a:solidFill>
              <a:schemeClr val="accent3"/>
            </a:solidFill>
            <a:ln>
              <a:noFill/>
            </a:ln>
            <a:effectLst/>
          </c:spPr>
          <c:invertIfNegative val="0"/>
          <c:cat>
            <c:strRef>
              <c:f>Analysis!$A$100:$A$102</c:f>
              <c:strCache>
                <c:ptCount val="2"/>
                <c:pt idx="0">
                  <c:v>casual</c:v>
                </c:pt>
                <c:pt idx="1">
                  <c:v>member</c:v>
                </c:pt>
              </c:strCache>
            </c:strRef>
          </c:cat>
          <c:val>
            <c:numRef>
              <c:f>Analysis!$D$100:$D$102</c:f>
              <c:numCache>
                <c:formatCode>h:mm:ss;@</c:formatCode>
                <c:ptCount val="2"/>
                <c:pt idx="0">
                  <c:v>8.1149184083526456E-3</c:v>
                </c:pt>
                <c:pt idx="1">
                  <c:v>6.9923783245883098E-3</c:v>
                </c:pt>
              </c:numCache>
            </c:numRef>
          </c:val>
          <c:extLst>
            <c:ext xmlns:c16="http://schemas.microsoft.com/office/drawing/2014/chart" uri="{C3380CC4-5D6E-409C-BE32-E72D297353CC}">
              <c16:uniqueId val="{00000002-853D-4D6B-B57F-BD6B1F9BD6AD}"/>
            </c:ext>
          </c:extLst>
        </c:ser>
        <c:ser>
          <c:idx val="3"/>
          <c:order val="3"/>
          <c:tx>
            <c:strRef>
              <c:f>Analysis!$E$98:$E$99</c:f>
              <c:strCache>
                <c:ptCount val="1"/>
                <c:pt idx="0">
                  <c:v>4</c:v>
                </c:pt>
              </c:strCache>
            </c:strRef>
          </c:tx>
          <c:spPr>
            <a:solidFill>
              <a:schemeClr val="accent4"/>
            </a:solidFill>
            <a:ln>
              <a:noFill/>
            </a:ln>
            <a:effectLst/>
          </c:spPr>
          <c:invertIfNegative val="0"/>
          <c:cat>
            <c:strRef>
              <c:f>Analysis!$A$100:$A$102</c:f>
              <c:strCache>
                <c:ptCount val="2"/>
                <c:pt idx="0">
                  <c:v>casual</c:v>
                </c:pt>
                <c:pt idx="1">
                  <c:v>member</c:v>
                </c:pt>
              </c:strCache>
            </c:strRef>
          </c:cat>
          <c:val>
            <c:numRef>
              <c:f>Analysis!$E$100:$E$102</c:f>
              <c:numCache>
                <c:formatCode>h:mm:ss;@</c:formatCode>
                <c:ptCount val="2"/>
                <c:pt idx="0">
                  <c:v>9.2486595436578212E-3</c:v>
                </c:pt>
                <c:pt idx="1">
                  <c:v>7.1136984867022583E-3</c:v>
                </c:pt>
              </c:numCache>
            </c:numRef>
          </c:val>
          <c:extLst>
            <c:ext xmlns:c16="http://schemas.microsoft.com/office/drawing/2014/chart" uri="{C3380CC4-5D6E-409C-BE32-E72D297353CC}">
              <c16:uniqueId val="{00000003-853D-4D6B-B57F-BD6B1F9BD6AD}"/>
            </c:ext>
          </c:extLst>
        </c:ser>
        <c:ser>
          <c:idx val="4"/>
          <c:order val="4"/>
          <c:tx>
            <c:strRef>
              <c:f>Analysis!$F$98:$F$99</c:f>
              <c:strCache>
                <c:ptCount val="1"/>
                <c:pt idx="0">
                  <c:v>5</c:v>
                </c:pt>
              </c:strCache>
            </c:strRef>
          </c:tx>
          <c:spPr>
            <a:solidFill>
              <a:schemeClr val="accent5"/>
            </a:solidFill>
            <a:ln>
              <a:noFill/>
            </a:ln>
            <a:effectLst/>
          </c:spPr>
          <c:invertIfNegative val="0"/>
          <c:cat>
            <c:strRef>
              <c:f>Analysis!$A$100:$A$102</c:f>
              <c:strCache>
                <c:ptCount val="2"/>
                <c:pt idx="0">
                  <c:v>casual</c:v>
                </c:pt>
                <c:pt idx="1">
                  <c:v>member</c:v>
                </c:pt>
              </c:strCache>
            </c:strRef>
          </c:cat>
          <c:val>
            <c:numRef>
              <c:f>Analysis!$F$100:$F$102</c:f>
              <c:numCache>
                <c:formatCode>h:mm:ss;@</c:formatCode>
                <c:ptCount val="2"/>
                <c:pt idx="0">
                  <c:v>9.7632417485360046E-3</c:v>
                </c:pt>
                <c:pt idx="1">
                  <c:v>7.0395573188982551E-3</c:v>
                </c:pt>
              </c:numCache>
            </c:numRef>
          </c:val>
          <c:extLst>
            <c:ext xmlns:c16="http://schemas.microsoft.com/office/drawing/2014/chart" uri="{C3380CC4-5D6E-409C-BE32-E72D297353CC}">
              <c16:uniqueId val="{00000004-853D-4D6B-B57F-BD6B1F9BD6AD}"/>
            </c:ext>
          </c:extLst>
        </c:ser>
        <c:ser>
          <c:idx val="5"/>
          <c:order val="5"/>
          <c:tx>
            <c:strRef>
              <c:f>Analysis!$G$98:$G$99</c:f>
              <c:strCache>
                <c:ptCount val="1"/>
                <c:pt idx="0">
                  <c:v>6</c:v>
                </c:pt>
              </c:strCache>
            </c:strRef>
          </c:tx>
          <c:spPr>
            <a:solidFill>
              <a:schemeClr val="accent6"/>
            </a:solidFill>
            <a:ln>
              <a:noFill/>
            </a:ln>
            <a:effectLst/>
          </c:spPr>
          <c:invertIfNegative val="0"/>
          <c:cat>
            <c:strRef>
              <c:f>Analysis!$A$100:$A$102</c:f>
              <c:strCache>
                <c:ptCount val="2"/>
                <c:pt idx="0">
                  <c:v>casual</c:v>
                </c:pt>
                <c:pt idx="1">
                  <c:v>member</c:v>
                </c:pt>
              </c:strCache>
            </c:strRef>
          </c:cat>
          <c:val>
            <c:numRef>
              <c:f>Analysis!$G$100:$G$102</c:f>
              <c:numCache>
                <c:formatCode>h:mm:ss;@</c:formatCode>
                <c:ptCount val="2"/>
                <c:pt idx="0">
                  <c:v>1.0816971771939811E-2</c:v>
                </c:pt>
                <c:pt idx="1">
                  <c:v>7.308761118457555E-3</c:v>
                </c:pt>
              </c:numCache>
            </c:numRef>
          </c:val>
          <c:extLst>
            <c:ext xmlns:c16="http://schemas.microsoft.com/office/drawing/2014/chart" uri="{C3380CC4-5D6E-409C-BE32-E72D297353CC}">
              <c16:uniqueId val="{00000005-853D-4D6B-B57F-BD6B1F9BD6AD}"/>
            </c:ext>
          </c:extLst>
        </c:ser>
        <c:ser>
          <c:idx val="6"/>
          <c:order val="6"/>
          <c:tx>
            <c:strRef>
              <c:f>Analysis!$H$98:$H$99</c:f>
              <c:strCache>
                <c:ptCount val="1"/>
                <c:pt idx="0">
                  <c:v>7</c:v>
                </c:pt>
              </c:strCache>
            </c:strRef>
          </c:tx>
          <c:spPr>
            <a:solidFill>
              <a:schemeClr val="accent1">
                <a:lumMod val="60000"/>
              </a:schemeClr>
            </a:solidFill>
            <a:ln>
              <a:noFill/>
            </a:ln>
            <a:effectLst/>
          </c:spPr>
          <c:invertIfNegative val="0"/>
          <c:cat>
            <c:strRef>
              <c:f>Analysis!$A$100:$A$102</c:f>
              <c:strCache>
                <c:ptCount val="2"/>
                <c:pt idx="0">
                  <c:v>casual</c:v>
                </c:pt>
                <c:pt idx="1">
                  <c:v>member</c:v>
                </c:pt>
              </c:strCache>
            </c:strRef>
          </c:cat>
          <c:val>
            <c:numRef>
              <c:f>Analysis!$H$100:$H$102</c:f>
              <c:numCache>
                <c:formatCode>h:mm:ss;@</c:formatCode>
                <c:ptCount val="2"/>
                <c:pt idx="0">
                  <c:v>1.0454157813335731E-2</c:v>
                </c:pt>
                <c:pt idx="1">
                  <c:v>7.4818067816025775E-3</c:v>
                </c:pt>
              </c:numCache>
            </c:numRef>
          </c:val>
          <c:extLst>
            <c:ext xmlns:c16="http://schemas.microsoft.com/office/drawing/2014/chart" uri="{C3380CC4-5D6E-409C-BE32-E72D297353CC}">
              <c16:uniqueId val="{00000006-853D-4D6B-B57F-BD6B1F9BD6AD}"/>
            </c:ext>
          </c:extLst>
        </c:ser>
        <c:dLbls>
          <c:showLegendKey val="0"/>
          <c:showVal val="0"/>
          <c:showCatName val="0"/>
          <c:showSerName val="0"/>
          <c:showPercent val="0"/>
          <c:showBubbleSize val="0"/>
        </c:dLbls>
        <c:gapWidth val="219"/>
        <c:overlap val="-27"/>
        <c:axId val="1989286160"/>
        <c:axId val="1989285328"/>
      </c:barChart>
      <c:catAx>
        <c:axId val="1989286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9285328"/>
        <c:crosses val="autoZero"/>
        <c:auto val="1"/>
        <c:lblAlgn val="ctr"/>
        <c:lblOffset val="100"/>
        <c:noMultiLvlLbl val="0"/>
      </c:catAx>
      <c:valAx>
        <c:axId val="1989285328"/>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92861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t>Average ride length for casual vs member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3684984120779835E-2"/>
          <c:y val="0.13852114240089455"/>
          <c:w val="0.89913905049069176"/>
          <c:h val="0.66628385446007865"/>
        </c:manualLayout>
      </c:layout>
      <c:lineChart>
        <c:grouping val="standard"/>
        <c:varyColors val="0"/>
        <c:ser>
          <c:idx val="0"/>
          <c:order val="0"/>
          <c:tx>
            <c:strRef>
              <c:f>Analysis!$A$23</c:f>
              <c:strCache>
                <c:ptCount val="1"/>
                <c:pt idx="0">
                  <c:v>casual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Lit>
              <c:ptCount val="12"/>
              <c:pt idx="0">
                <c:v>January</c:v>
              </c:pt>
              <c:pt idx="1">
                <c:v> February</c:v>
              </c:pt>
              <c:pt idx="2">
                <c:v> March</c:v>
              </c:pt>
              <c:pt idx="3">
                <c:v> April</c:v>
              </c:pt>
              <c:pt idx="4">
                <c:v> May</c:v>
              </c:pt>
              <c:pt idx="5">
                <c:v> June</c:v>
              </c:pt>
              <c:pt idx="6">
                <c:v> July</c:v>
              </c:pt>
              <c:pt idx="7">
                <c:v> August</c:v>
              </c:pt>
              <c:pt idx="8">
                <c:v> September</c:v>
              </c:pt>
              <c:pt idx="9">
                <c:v> October</c:v>
              </c:pt>
              <c:pt idx="10">
                <c:v> November</c:v>
              </c:pt>
              <c:pt idx="11">
                <c:v> December</c:v>
              </c:pt>
            </c:strLit>
          </c:cat>
          <c:val>
            <c:numRef>
              <c:f>Analysis!$B$23:$M$23</c:f>
              <c:numCache>
                <c:formatCode>h:mm:ss;@</c:formatCode>
                <c:ptCount val="12"/>
                <c:pt idx="0">
                  <c:v>1.2668624010078856E-2</c:v>
                </c:pt>
                <c:pt idx="1">
                  <c:v>1.4111788174988414E-2</c:v>
                </c:pt>
                <c:pt idx="2">
                  <c:v>1.7270797792113095E-2</c:v>
                </c:pt>
                <c:pt idx="3">
                  <c:v>1.6467430760447925E-2</c:v>
                </c:pt>
                <c:pt idx="4">
                  <c:v>1.7971912165892664E-2</c:v>
                </c:pt>
                <c:pt idx="5">
                  <c:v>1.662046257533361E-2</c:v>
                </c:pt>
                <c:pt idx="6">
                  <c:v>1.636194345866818E-2</c:v>
                </c:pt>
                <c:pt idx="7">
                  <c:v>1.5325136420439582E-2</c:v>
                </c:pt>
                <c:pt idx="8">
                  <c:v>1.4291047158606032E-2</c:v>
                </c:pt>
                <c:pt idx="9">
                  <c:v>1.3177949611120369E-2</c:v>
                </c:pt>
                <c:pt idx="10">
                  <c:v>1.1130190429238287E-2</c:v>
                </c:pt>
                <c:pt idx="11">
                  <c:v>9.7341329947579248E-3</c:v>
                </c:pt>
              </c:numCache>
            </c:numRef>
          </c:val>
          <c:smooth val="0"/>
          <c:extLst>
            <c:ext xmlns:c16="http://schemas.microsoft.com/office/drawing/2014/chart" uri="{C3380CC4-5D6E-409C-BE32-E72D297353CC}">
              <c16:uniqueId val="{00000000-79F3-4291-A4DD-B772DAB33383}"/>
            </c:ext>
          </c:extLst>
        </c:ser>
        <c:ser>
          <c:idx val="1"/>
          <c:order val="1"/>
          <c:tx>
            <c:strRef>
              <c:f>Analysis!$A$24</c:f>
              <c:strCache>
                <c:ptCount val="1"/>
                <c:pt idx="0">
                  <c:v>member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Lit>
              <c:ptCount val="12"/>
              <c:pt idx="0">
                <c:v>January</c:v>
              </c:pt>
              <c:pt idx="1">
                <c:v> February</c:v>
              </c:pt>
              <c:pt idx="2">
                <c:v> March</c:v>
              </c:pt>
              <c:pt idx="3">
                <c:v> April</c:v>
              </c:pt>
              <c:pt idx="4">
                <c:v> May</c:v>
              </c:pt>
              <c:pt idx="5">
                <c:v> June</c:v>
              </c:pt>
              <c:pt idx="6">
                <c:v> July</c:v>
              </c:pt>
              <c:pt idx="7">
                <c:v> August</c:v>
              </c:pt>
              <c:pt idx="8">
                <c:v> September</c:v>
              </c:pt>
              <c:pt idx="9">
                <c:v> October</c:v>
              </c:pt>
              <c:pt idx="10">
                <c:v> November</c:v>
              </c:pt>
              <c:pt idx="11">
                <c:v> December</c:v>
              </c:pt>
            </c:strLit>
          </c:cat>
          <c:val>
            <c:numRef>
              <c:f>Analysis!$B$24:$M$24</c:f>
              <c:numCache>
                <c:formatCode>h:mm:ss;@</c:formatCode>
                <c:ptCount val="12"/>
                <c:pt idx="0">
                  <c:v>8.0749755620719739E-3</c:v>
                </c:pt>
                <c:pt idx="1">
                  <c:v>7.6658208854864605E-3</c:v>
                </c:pt>
                <c:pt idx="2">
                  <c:v>8.1241988279898182E-3</c:v>
                </c:pt>
                <c:pt idx="3">
                  <c:v>7.8738572662845827E-3</c:v>
                </c:pt>
                <c:pt idx="4">
                  <c:v>9.0685440097119131E-3</c:v>
                </c:pt>
                <c:pt idx="5">
                  <c:v>9.4816133308120009E-3</c:v>
                </c:pt>
                <c:pt idx="6">
                  <c:v>9.3281520423497185E-3</c:v>
                </c:pt>
                <c:pt idx="7">
                  <c:v>9.0866328884910297E-3</c:v>
                </c:pt>
                <c:pt idx="8">
                  <c:v>8.7741383973338628E-3</c:v>
                </c:pt>
                <c:pt idx="9">
                  <c:v>8.0183972749232994E-3</c:v>
                </c:pt>
                <c:pt idx="10">
                  <c:v>7.5414958603078021E-3</c:v>
                </c:pt>
                <c:pt idx="11">
                  <c:v>7.1842933579390278E-3</c:v>
                </c:pt>
              </c:numCache>
            </c:numRef>
          </c:val>
          <c:smooth val="0"/>
          <c:extLst>
            <c:ext xmlns:c16="http://schemas.microsoft.com/office/drawing/2014/chart" uri="{C3380CC4-5D6E-409C-BE32-E72D297353CC}">
              <c16:uniqueId val="{00000001-79F3-4291-A4DD-B772DAB33383}"/>
            </c:ext>
          </c:extLst>
        </c:ser>
        <c:dLbls>
          <c:showLegendKey val="0"/>
          <c:showVal val="0"/>
          <c:showCatName val="0"/>
          <c:showSerName val="0"/>
          <c:showPercent val="0"/>
          <c:showBubbleSize val="0"/>
        </c:dLbls>
        <c:marker val="1"/>
        <c:smooth val="0"/>
        <c:axId val="334933120"/>
        <c:axId val="334933952"/>
      </c:lineChart>
      <c:catAx>
        <c:axId val="33493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933952"/>
        <c:crosses val="autoZero"/>
        <c:auto val="1"/>
        <c:lblAlgn val="ctr"/>
        <c:lblOffset val="100"/>
        <c:noMultiLvlLbl val="0"/>
      </c:catAx>
      <c:valAx>
        <c:axId val="334933952"/>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933120"/>
        <c:crosses val="autoZero"/>
        <c:crossBetween val="between"/>
      </c:valAx>
      <c:spPr>
        <a:noFill/>
        <a:ln>
          <a:noFill/>
        </a:ln>
        <a:effectLst/>
      </c:spPr>
    </c:plotArea>
    <c:legend>
      <c:legendPos val="b"/>
      <c:layout>
        <c:manualLayout>
          <c:xMode val="edge"/>
          <c:yMode val="edge"/>
          <c:x val="0.41847000966594766"/>
          <c:y val="0.67161482879750412"/>
          <c:w val="0.1187224390629753"/>
          <c:h val="0.1084907020416639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[2022-divvy-data-aggregated.xlsx]Analysis!PivotTable42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August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Analysis!$B$78:$B$79</c:f>
              <c:strCache>
                <c:ptCount val="1"/>
                <c:pt idx="0">
                  <c:v>1</c:v>
                </c:pt>
              </c:strCache>
            </c:strRef>
          </c:tx>
          <c:spPr>
            <a:solidFill>
              <a:schemeClr val="accent1"/>
            </a:solidFill>
            <a:ln>
              <a:noFill/>
            </a:ln>
            <a:effectLst/>
          </c:spPr>
          <c:invertIfNegative val="0"/>
          <c:cat>
            <c:strRef>
              <c:f>Analysis!$A$80:$A$82</c:f>
              <c:strCache>
                <c:ptCount val="2"/>
                <c:pt idx="0">
                  <c:v>casual</c:v>
                </c:pt>
                <c:pt idx="1">
                  <c:v>member</c:v>
                </c:pt>
              </c:strCache>
            </c:strRef>
          </c:cat>
          <c:val>
            <c:numRef>
              <c:f>Analysis!$B$80:$B$82</c:f>
              <c:numCache>
                <c:formatCode>h:mm:ss;@</c:formatCode>
                <c:ptCount val="2"/>
                <c:pt idx="0">
                  <c:v>1.7142685735118911E-2</c:v>
                </c:pt>
                <c:pt idx="1">
                  <c:v>9.7694752138341584E-3</c:v>
                </c:pt>
              </c:numCache>
            </c:numRef>
          </c:val>
          <c:extLst>
            <c:ext xmlns:c16="http://schemas.microsoft.com/office/drawing/2014/chart" uri="{C3380CC4-5D6E-409C-BE32-E72D297353CC}">
              <c16:uniqueId val="{00000000-EE14-4125-96F3-2D6757FBEAB0}"/>
            </c:ext>
          </c:extLst>
        </c:ser>
        <c:ser>
          <c:idx val="1"/>
          <c:order val="1"/>
          <c:tx>
            <c:strRef>
              <c:f>Analysis!$C$78:$C$79</c:f>
              <c:strCache>
                <c:ptCount val="1"/>
                <c:pt idx="0">
                  <c:v>2</c:v>
                </c:pt>
              </c:strCache>
            </c:strRef>
          </c:tx>
          <c:spPr>
            <a:solidFill>
              <a:schemeClr val="accent2"/>
            </a:solidFill>
            <a:ln>
              <a:noFill/>
            </a:ln>
            <a:effectLst/>
          </c:spPr>
          <c:invertIfNegative val="0"/>
          <c:cat>
            <c:strRef>
              <c:f>Analysis!$A$80:$A$82</c:f>
              <c:strCache>
                <c:ptCount val="2"/>
                <c:pt idx="0">
                  <c:v>casual</c:v>
                </c:pt>
                <c:pt idx="1">
                  <c:v>member</c:v>
                </c:pt>
              </c:strCache>
            </c:strRef>
          </c:cat>
          <c:val>
            <c:numRef>
              <c:f>Analysis!$C$80:$C$82</c:f>
              <c:numCache>
                <c:formatCode>h:mm:ss;@</c:formatCode>
                <c:ptCount val="2"/>
                <c:pt idx="0">
                  <c:v>1.4610497339009553E-2</c:v>
                </c:pt>
                <c:pt idx="1">
                  <c:v>8.5506640611827372E-3</c:v>
                </c:pt>
              </c:numCache>
            </c:numRef>
          </c:val>
          <c:extLst>
            <c:ext xmlns:c16="http://schemas.microsoft.com/office/drawing/2014/chart" uri="{C3380CC4-5D6E-409C-BE32-E72D297353CC}">
              <c16:uniqueId val="{00000001-EE14-4125-96F3-2D6757FBEAB0}"/>
            </c:ext>
          </c:extLst>
        </c:ser>
        <c:ser>
          <c:idx val="2"/>
          <c:order val="2"/>
          <c:tx>
            <c:strRef>
              <c:f>Analysis!$D$78:$D$79</c:f>
              <c:strCache>
                <c:ptCount val="1"/>
                <c:pt idx="0">
                  <c:v>3</c:v>
                </c:pt>
              </c:strCache>
            </c:strRef>
          </c:tx>
          <c:spPr>
            <a:solidFill>
              <a:schemeClr val="accent3"/>
            </a:solidFill>
            <a:ln>
              <a:noFill/>
            </a:ln>
            <a:effectLst/>
          </c:spPr>
          <c:invertIfNegative val="0"/>
          <c:cat>
            <c:strRef>
              <c:f>Analysis!$A$80:$A$82</c:f>
              <c:strCache>
                <c:ptCount val="2"/>
                <c:pt idx="0">
                  <c:v>casual</c:v>
                </c:pt>
                <c:pt idx="1">
                  <c:v>member</c:v>
                </c:pt>
              </c:strCache>
            </c:strRef>
          </c:cat>
          <c:val>
            <c:numRef>
              <c:f>Analysis!$D$80:$D$82</c:f>
              <c:numCache>
                <c:formatCode>h:mm:ss;@</c:formatCode>
                <c:ptCount val="2"/>
                <c:pt idx="0">
                  <c:v>1.4656877654606737E-2</c:v>
                </c:pt>
                <c:pt idx="1">
                  <c:v>8.8742392774691561E-3</c:v>
                </c:pt>
              </c:numCache>
            </c:numRef>
          </c:val>
          <c:extLst>
            <c:ext xmlns:c16="http://schemas.microsoft.com/office/drawing/2014/chart" uri="{C3380CC4-5D6E-409C-BE32-E72D297353CC}">
              <c16:uniqueId val="{00000002-EE14-4125-96F3-2D6757FBEAB0}"/>
            </c:ext>
          </c:extLst>
        </c:ser>
        <c:ser>
          <c:idx val="3"/>
          <c:order val="3"/>
          <c:tx>
            <c:strRef>
              <c:f>Analysis!$E$78:$E$79</c:f>
              <c:strCache>
                <c:ptCount val="1"/>
                <c:pt idx="0">
                  <c:v>4</c:v>
                </c:pt>
              </c:strCache>
            </c:strRef>
          </c:tx>
          <c:spPr>
            <a:solidFill>
              <a:schemeClr val="accent4"/>
            </a:solidFill>
            <a:ln>
              <a:noFill/>
            </a:ln>
            <a:effectLst/>
          </c:spPr>
          <c:invertIfNegative val="0"/>
          <c:cat>
            <c:strRef>
              <c:f>Analysis!$A$80:$A$82</c:f>
              <c:strCache>
                <c:ptCount val="2"/>
                <c:pt idx="0">
                  <c:v>casual</c:v>
                </c:pt>
                <c:pt idx="1">
                  <c:v>member</c:v>
                </c:pt>
              </c:strCache>
            </c:strRef>
          </c:cat>
          <c:val>
            <c:numRef>
              <c:f>Analysis!$E$80:$E$82</c:f>
              <c:numCache>
                <c:formatCode>h:mm:ss;@</c:formatCode>
                <c:ptCount val="2"/>
                <c:pt idx="0">
                  <c:v>1.3554385379980896E-2</c:v>
                </c:pt>
                <c:pt idx="1">
                  <c:v>8.8685511729491191E-3</c:v>
                </c:pt>
              </c:numCache>
            </c:numRef>
          </c:val>
          <c:extLst>
            <c:ext xmlns:c16="http://schemas.microsoft.com/office/drawing/2014/chart" uri="{C3380CC4-5D6E-409C-BE32-E72D297353CC}">
              <c16:uniqueId val="{00000003-EE14-4125-96F3-2D6757FBEAB0}"/>
            </c:ext>
          </c:extLst>
        </c:ser>
        <c:ser>
          <c:idx val="4"/>
          <c:order val="4"/>
          <c:tx>
            <c:strRef>
              <c:f>Analysis!$F$78:$F$79</c:f>
              <c:strCache>
                <c:ptCount val="1"/>
                <c:pt idx="0">
                  <c:v>5</c:v>
                </c:pt>
              </c:strCache>
            </c:strRef>
          </c:tx>
          <c:spPr>
            <a:solidFill>
              <a:schemeClr val="accent5"/>
            </a:solidFill>
            <a:ln>
              <a:noFill/>
            </a:ln>
            <a:effectLst/>
          </c:spPr>
          <c:invertIfNegative val="0"/>
          <c:cat>
            <c:strRef>
              <c:f>Analysis!$A$80:$A$82</c:f>
              <c:strCache>
                <c:ptCount val="2"/>
                <c:pt idx="0">
                  <c:v>casual</c:v>
                </c:pt>
                <c:pt idx="1">
                  <c:v>member</c:v>
                </c:pt>
              </c:strCache>
            </c:strRef>
          </c:cat>
          <c:val>
            <c:numRef>
              <c:f>Analysis!$F$80:$F$82</c:f>
              <c:numCache>
                <c:formatCode>h:mm:ss;@</c:formatCode>
                <c:ptCount val="2"/>
                <c:pt idx="0">
                  <c:v>1.4106875345984151E-2</c:v>
                </c:pt>
                <c:pt idx="1">
                  <c:v>8.8660881098804618E-3</c:v>
                </c:pt>
              </c:numCache>
            </c:numRef>
          </c:val>
          <c:extLst>
            <c:ext xmlns:c16="http://schemas.microsoft.com/office/drawing/2014/chart" uri="{C3380CC4-5D6E-409C-BE32-E72D297353CC}">
              <c16:uniqueId val="{00000004-EE14-4125-96F3-2D6757FBEAB0}"/>
            </c:ext>
          </c:extLst>
        </c:ser>
        <c:ser>
          <c:idx val="5"/>
          <c:order val="5"/>
          <c:tx>
            <c:strRef>
              <c:f>Analysis!$G$78:$G$79</c:f>
              <c:strCache>
                <c:ptCount val="1"/>
                <c:pt idx="0">
                  <c:v>6</c:v>
                </c:pt>
              </c:strCache>
            </c:strRef>
          </c:tx>
          <c:spPr>
            <a:solidFill>
              <a:schemeClr val="accent6"/>
            </a:solidFill>
            <a:ln>
              <a:noFill/>
            </a:ln>
            <a:effectLst/>
          </c:spPr>
          <c:invertIfNegative val="0"/>
          <c:cat>
            <c:strRef>
              <c:f>Analysis!$A$80:$A$82</c:f>
              <c:strCache>
                <c:ptCount val="2"/>
                <c:pt idx="0">
                  <c:v>casual</c:v>
                </c:pt>
                <c:pt idx="1">
                  <c:v>member</c:v>
                </c:pt>
              </c:strCache>
            </c:strRef>
          </c:cat>
          <c:val>
            <c:numRef>
              <c:f>Analysis!$G$80:$G$82</c:f>
              <c:numCache>
                <c:formatCode>h:mm:ss;@</c:formatCode>
                <c:ptCount val="2"/>
                <c:pt idx="0">
                  <c:v>1.5589952951474756E-2</c:v>
                </c:pt>
                <c:pt idx="1">
                  <c:v>9.2110212993089073E-3</c:v>
                </c:pt>
              </c:numCache>
            </c:numRef>
          </c:val>
          <c:extLst>
            <c:ext xmlns:c16="http://schemas.microsoft.com/office/drawing/2014/chart" uri="{C3380CC4-5D6E-409C-BE32-E72D297353CC}">
              <c16:uniqueId val="{00000005-EE14-4125-96F3-2D6757FBEAB0}"/>
            </c:ext>
          </c:extLst>
        </c:ser>
        <c:ser>
          <c:idx val="6"/>
          <c:order val="6"/>
          <c:tx>
            <c:strRef>
              <c:f>Analysis!$H$78:$H$79</c:f>
              <c:strCache>
                <c:ptCount val="1"/>
                <c:pt idx="0">
                  <c:v>7</c:v>
                </c:pt>
              </c:strCache>
            </c:strRef>
          </c:tx>
          <c:spPr>
            <a:solidFill>
              <a:schemeClr val="accent1">
                <a:lumMod val="60000"/>
              </a:schemeClr>
            </a:solidFill>
            <a:ln>
              <a:noFill/>
            </a:ln>
            <a:effectLst/>
          </c:spPr>
          <c:invertIfNegative val="0"/>
          <c:cat>
            <c:strRef>
              <c:f>Analysis!$A$80:$A$82</c:f>
              <c:strCache>
                <c:ptCount val="2"/>
                <c:pt idx="0">
                  <c:v>casual</c:v>
                </c:pt>
                <c:pt idx="1">
                  <c:v>member</c:v>
                </c:pt>
              </c:strCache>
            </c:strRef>
          </c:cat>
          <c:val>
            <c:numRef>
              <c:f>Analysis!$H$80:$H$82</c:f>
              <c:numCache>
                <c:formatCode>h:mm:ss;@</c:formatCode>
                <c:ptCount val="2"/>
                <c:pt idx="0">
                  <c:v>1.6909703336623259E-2</c:v>
                </c:pt>
                <c:pt idx="1">
                  <c:v>9.9076358504182459E-3</c:v>
                </c:pt>
              </c:numCache>
            </c:numRef>
          </c:val>
          <c:extLst>
            <c:ext xmlns:c16="http://schemas.microsoft.com/office/drawing/2014/chart" uri="{C3380CC4-5D6E-409C-BE32-E72D297353CC}">
              <c16:uniqueId val="{00000006-EE14-4125-96F3-2D6757FBEAB0}"/>
            </c:ext>
          </c:extLst>
        </c:ser>
        <c:dLbls>
          <c:showLegendKey val="0"/>
          <c:showVal val="0"/>
          <c:showCatName val="0"/>
          <c:showSerName val="0"/>
          <c:showPercent val="0"/>
          <c:showBubbleSize val="0"/>
        </c:dLbls>
        <c:gapWidth val="219"/>
        <c:overlap val="-27"/>
        <c:axId val="1919822240"/>
        <c:axId val="1919823904"/>
      </c:barChart>
      <c:catAx>
        <c:axId val="1919822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9823904"/>
        <c:crosses val="autoZero"/>
        <c:auto val="1"/>
        <c:lblAlgn val="ctr"/>
        <c:lblOffset val="100"/>
        <c:noMultiLvlLbl val="0"/>
      </c:catAx>
      <c:valAx>
        <c:axId val="1919823904"/>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98222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[2022-divvy-data-aggregated.xlsx]Analysis!PivotTable32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January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Analysis!$B$43:$B$44</c:f>
              <c:strCache>
                <c:ptCount val="1"/>
                <c:pt idx="0">
                  <c:v>1</c:v>
                </c:pt>
              </c:strCache>
            </c:strRef>
          </c:tx>
          <c:spPr>
            <a:solidFill>
              <a:schemeClr val="accent1"/>
            </a:solidFill>
            <a:ln>
              <a:noFill/>
            </a:ln>
            <a:effectLst/>
          </c:spPr>
          <c:invertIfNegative val="0"/>
          <c:cat>
            <c:strRef>
              <c:f>Analysis!$A$45:$A$47</c:f>
              <c:strCache>
                <c:ptCount val="2"/>
                <c:pt idx="0">
                  <c:v>casual</c:v>
                </c:pt>
                <c:pt idx="1">
                  <c:v>member</c:v>
                </c:pt>
              </c:strCache>
            </c:strRef>
          </c:cat>
          <c:val>
            <c:numRef>
              <c:f>Analysis!$B$45:$B$47</c:f>
              <c:numCache>
                <c:formatCode>h:mm:ss;@</c:formatCode>
                <c:ptCount val="2"/>
                <c:pt idx="0">
                  <c:v>1.4473437154848709E-2</c:v>
                </c:pt>
                <c:pt idx="1">
                  <c:v>8.6787024683123142E-3</c:v>
                </c:pt>
              </c:numCache>
            </c:numRef>
          </c:val>
          <c:extLst>
            <c:ext xmlns:c16="http://schemas.microsoft.com/office/drawing/2014/chart" uri="{C3380CC4-5D6E-409C-BE32-E72D297353CC}">
              <c16:uniqueId val="{00000000-1FEC-4B70-9C88-87FD6F55B027}"/>
            </c:ext>
          </c:extLst>
        </c:ser>
        <c:ser>
          <c:idx val="1"/>
          <c:order val="1"/>
          <c:tx>
            <c:strRef>
              <c:f>Analysis!$C$43:$C$44</c:f>
              <c:strCache>
                <c:ptCount val="1"/>
                <c:pt idx="0">
                  <c:v>2</c:v>
                </c:pt>
              </c:strCache>
            </c:strRef>
          </c:tx>
          <c:spPr>
            <a:solidFill>
              <a:schemeClr val="accent2"/>
            </a:solidFill>
            <a:ln>
              <a:noFill/>
            </a:ln>
            <a:effectLst/>
          </c:spPr>
          <c:invertIfNegative val="0"/>
          <c:cat>
            <c:strRef>
              <c:f>Analysis!$A$45:$A$47</c:f>
              <c:strCache>
                <c:ptCount val="2"/>
                <c:pt idx="0">
                  <c:v>casual</c:v>
                </c:pt>
                <c:pt idx="1">
                  <c:v>member</c:v>
                </c:pt>
              </c:strCache>
            </c:strRef>
          </c:cat>
          <c:val>
            <c:numRef>
              <c:f>Analysis!$C$45:$C$47</c:f>
              <c:numCache>
                <c:formatCode>h:mm:ss;@</c:formatCode>
                <c:ptCount val="2"/>
                <c:pt idx="0">
                  <c:v>1.3356548190842164E-2</c:v>
                </c:pt>
                <c:pt idx="1">
                  <c:v>7.8119547878970977E-3</c:v>
                </c:pt>
              </c:numCache>
            </c:numRef>
          </c:val>
          <c:extLst>
            <c:ext xmlns:c16="http://schemas.microsoft.com/office/drawing/2014/chart" uri="{C3380CC4-5D6E-409C-BE32-E72D297353CC}">
              <c16:uniqueId val="{00000001-1FEC-4B70-9C88-87FD6F55B027}"/>
            </c:ext>
          </c:extLst>
        </c:ser>
        <c:ser>
          <c:idx val="2"/>
          <c:order val="2"/>
          <c:tx>
            <c:strRef>
              <c:f>Analysis!$D$43:$D$44</c:f>
              <c:strCache>
                <c:ptCount val="1"/>
                <c:pt idx="0">
                  <c:v>3</c:v>
                </c:pt>
              </c:strCache>
            </c:strRef>
          </c:tx>
          <c:spPr>
            <a:solidFill>
              <a:schemeClr val="accent3"/>
            </a:solidFill>
            <a:ln>
              <a:noFill/>
            </a:ln>
            <a:effectLst/>
          </c:spPr>
          <c:invertIfNegative val="0"/>
          <c:cat>
            <c:strRef>
              <c:f>Analysis!$A$45:$A$47</c:f>
              <c:strCache>
                <c:ptCount val="2"/>
                <c:pt idx="0">
                  <c:v>casual</c:v>
                </c:pt>
                <c:pt idx="1">
                  <c:v>member</c:v>
                </c:pt>
              </c:strCache>
            </c:strRef>
          </c:cat>
          <c:val>
            <c:numRef>
              <c:f>Analysis!$D$45:$D$47</c:f>
              <c:numCache>
                <c:formatCode>h:mm:ss;@</c:formatCode>
                <c:ptCount val="2"/>
                <c:pt idx="0">
                  <c:v>1.0972454283857814E-2</c:v>
                </c:pt>
                <c:pt idx="1">
                  <c:v>8.2089341249648451E-3</c:v>
                </c:pt>
              </c:numCache>
            </c:numRef>
          </c:val>
          <c:extLst>
            <c:ext xmlns:c16="http://schemas.microsoft.com/office/drawing/2014/chart" uri="{C3380CC4-5D6E-409C-BE32-E72D297353CC}">
              <c16:uniqueId val="{00000002-1FEC-4B70-9C88-87FD6F55B027}"/>
            </c:ext>
          </c:extLst>
        </c:ser>
        <c:ser>
          <c:idx val="3"/>
          <c:order val="3"/>
          <c:tx>
            <c:strRef>
              <c:f>Analysis!$E$43:$E$44</c:f>
              <c:strCache>
                <c:ptCount val="1"/>
                <c:pt idx="0">
                  <c:v>4</c:v>
                </c:pt>
              </c:strCache>
            </c:strRef>
          </c:tx>
          <c:spPr>
            <a:solidFill>
              <a:schemeClr val="accent4"/>
            </a:solidFill>
            <a:ln>
              <a:noFill/>
            </a:ln>
            <a:effectLst/>
          </c:spPr>
          <c:invertIfNegative val="0"/>
          <c:cat>
            <c:strRef>
              <c:f>Analysis!$A$45:$A$47</c:f>
              <c:strCache>
                <c:ptCount val="2"/>
                <c:pt idx="0">
                  <c:v>casual</c:v>
                </c:pt>
                <c:pt idx="1">
                  <c:v>member</c:v>
                </c:pt>
              </c:strCache>
            </c:strRef>
          </c:cat>
          <c:val>
            <c:numRef>
              <c:f>Analysis!$E$45:$E$47</c:f>
              <c:numCache>
                <c:formatCode>h:mm:ss;@</c:formatCode>
                <c:ptCount val="2"/>
                <c:pt idx="0">
                  <c:v>1.2575577880098608E-2</c:v>
                </c:pt>
                <c:pt idx="1">
                  <c:v>7.841057228523185E-3</c:v>
                </c:pt>
              </c:numCache>
            </c:numRef>
          </c:val>
          <c:extLst>
            <c:ext xmlns:c16="http://schemas.microsoft.com/office/drawing/2014/chart" uri="{C3380CC4-5D6E-409C-BE32-E72D297353CC}">
              <c16:uniqueId val="{00000003-1FEC-4B70-9C88-87FD6F55B027}"/>
            </c:ext>
          </c:extLst>
        </c:ser>
        <c:ser>
          <c:idx val="4"/>
          <c:order val="4"/>
          <c:tx>
            <c:strRef>
              <c:f>Analysis!$F$43:$F$44</c:f>
              <c:strCache>
                <c:ptCount val="1"/>
                <c:pt idx="0">
                  <c:v>5</c:v>
                </c:pt>
              </c:strCache>
            </c:strRef>
          </c:tx>
          <c:spPr>
            <a:solidFill>
              <a:schemeClr val="accent5"/>
            </a:solidFill>
            <a:ln>
              <a:noFill/>
            </a:ln>
            <a:effectLst/>
          </c:spPr>
          <c:invertIfNegative val="0"/>
          <c:cat>
            <c:strRef>
              <c:f>Analysis!$A$45:$A$47</c:f>
              <c:strCache>
                <c:ptCount val="2"/>
                <c:pt idx="0">
                  <c:v>casual</c:v>
                </c:pt>
                <c:pt idx="1">
                  <c:v>member</c:v>
                </c:pt>
              </c:strCache>
            </c:strRef>
          </c:cat>
          <c:val>
            <c:numRef>
              <c:f>Analysis!$F$45:$F$47</c:f>
              <c:numCache>
                <c:formatCode>h:mm:ss;@</c:formatCode>
                <c:ptCount val="2"/>
                <c:pt idx="0">
                  <c:v>1.2429818237427394E-2</c:v>
                </c:pt>
                <c:pt idx="1">
                  <c:v>7.8528081110875152E-3</c:v>
                </c:pt>
              </c:numCache>
            </c:numRef>
          </c:val>
          <c:extLst>
            <c:ext xmlns:c16="http://schemas.microsoft.com/office/drawing/2014/chart" uri="{C3380CC4-5D6E-409C-BE32-E72D297353CC}">
              <c16:uniqueId val="{00000004-1FEC-4B70-9C88-87FD6F55B027}"/>
            </c:ext>
          </c:extLst>
        </c:ser>
        <c:ser>
          <c:idx val="5"/>
          <c:order val="5"/>
          <c:tx>
            <c:strRef>
              <c:f>Analysis!$G$43:$G$44</c:f>
              <c:strCache>
                <c:ptCount val="1"/>
                <c:pt idx="0">
                  <c:v>6</c:v>
                </c:pt>
              </c:strCache>
            </c:strRef>
          </c:tx>
          <c:spPr>
            <a:solidFill>
              <a:schemeClr val="accent6"/>
            </a:solidFill>
            <a:ln>
              <a:noFill/>
            </a:ln>
            <a:effectLst/>
          </c:spPr>
          <c:invertIfNegative val="0"/>
          <c:cat>
            <c:strRef>
              <c:f>Analysis!$A$45:$A$47</c:f>
              <c:strCache>
                <c:ptCount val="2"/>
                <c:pt idx="0">
                  <c:v>casual</c:v>
                </c:pt>
                <c:pt idx="1">
                  <c:v>member</c:v>
                </c:pt>
              </c:strCache>
            </c:strRef>
          </c:cat>
          <c:val>
            <c:numRef>
              <c:f>Analysis!$G$45:$G$47</c:f>
              <c:numCache>
                <c:formatCode>h:mm:ss;@</c:formatCode>
                <c:ptCount val="2"/>
                <c:pt idx="0">
                  <c:v>1.2149530070941232E-2</c:v>
                </c:pt>
                <c:pt idx="1">
                  <c:v>8.1993016404354972E-3</c:v>
                </c:pt>
              </c:numCache>
            </c:numRef>
          </c:val>
          <c:extLst>
            <c:ext xmlns:c16="http://schemas.microsoft.com/office/drawing/2014/chart" uri="{C3380CC4-5D6E-409C-BE32-E72D297353CC}">
              <c16:uniqueId val="{00000005-1FEC-4B70-9C88-87FD6F55B027}"/>
            </c:ext>
          </c:extLst>
        </c:ser>
        <c:ser>
          <c:idx val="6"/>
          <c:order val="6"/>
          <c:tx>
            <c:strRef>
              <c:f>Analysis!$H$43:$H$44</c:f>
              <c:strCache>
                <c:ptCount val="1"/>
                <c:pt idx="0">
                  <c:v>7</c:v>
                </c:pt>
              </c:strCache>
            </c:strRef>
          </c:tx>
          <c:spPr>
            <a:solidFill>
              <a:schemeClr val="accent1">
                <a:lumMod val="60000"/>
              </a:schemeClr>
            </a:solidFill>
            <a:ln>
              <a:noFill/>
            </a:ln>
            <a:effectLst/>
          </c:spPr>
          <c:invertIfNegative val="0"/>
          <c:cat>
            <c:strRef>
              <c:f>Analysis!$A$45:$A$47</c:f>
              <c:strCache>
                <c:ptCount val="2"/>
                <c:pt idx="0">
                  <c:v>casual</c:v>
                </c:pt>
                <c:pt idx="1">
                  <c:v>member</c:v>
                </c:pt>
              </c:strCache>
            </c:strRef>
          </c:cat>
          <c:val>
            <c:numRef>
              <c:f>Analysis!$H$45:$H$47</c:f>
              <c:numCache>
                <c:formatCode>h:mm:ss;@</c:formatCode>
                <c:ptCount val="2"/>
                <c:pt idx="0">
                  <c:v>1.2657170491514999E-2</c:v>
                </c:pt>
                <c:pt idx="1">
                  <c:v>8.1603389298763578E-3</c:v>
                </c:pt>
              </c:numCache>
            </c:numRef>
          </c:val>
          <c:extLst>
            <c:ext xmlns:c16="http://schemas.microsoft.com/office/drawing/2014/chart" uri="{C3380CC4-5D6E-409C-BE32-E72D297353CC}">
              <c16:uniqueId val="{00000006-1FEC-4B70-9C88-87FD6F55B027}"/>
            </c:ext>
          </c:extLst>
        </c:ser>
        <c:dLbls>
          <c:showLegendKey val="0"/>
          <c:showVal val="0"/>
          <c:showCatName val="0"/>
          <c:showSerName val="0"/>
          <c:showPercent val="0"/>
          <c:showBubbleSize val="0"/>
        </c:dLbls>
        <c:gapWidth val="219"/>
        <c:overlap val="-27"/>
        <c:axId val="195258080"/>
        <c:axId val="195261824"/>
      </c:barChart>
      <c:catAx>
        <c:axId val="195258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261824"/>
        <c:crosses val="autoZero"/>
        <c:auto val="1"/>
        <c:lblAlgn val="ctr"/>
        <c:lblOffset val="100"/>
        <c:noMultiLvlLbl val="0"/>
      </c:catAx>
      <c:valAx>
        <c:axId val="195261824"/>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2580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t>Average ride length for casual vs member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3684984120779835E-2"/>
          <c:y val="0.13852114240089455"/>
          <c:w val="0.8991390628356819"/>
          <c:h val="0.66628385446007865"/>
        </c:manualLayout>
      </c:layout>
      <c:lineChart>
        <c:grouping val="standard"/>
        <c:varyColors val="0"/>
        <c:ser>
          <c:idx val="0"/>
          <c:order val="0"/>
          <c:tx>
            <c:strRef>
              <c:f>Analysis!$A$23</c:f>
              <c:strCache>
                <c:ptCount val="1"/>
                <c:pt idx="0">
                  <c:v>casual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Lit>
              <c:ptCount val="12"/>
              <c:pt idx="0">
                <c:v>January</c:v>
              </c:pt>
              <c:pt idx="1">
                <c:v> February</c:v>
              </c:pt>
              <c:pt idx="2">
                <c:v> March</c:v>
              </c:pt>
              <c:pt idx="3">
                <c:v> April</c:v>
              </c:pt>
              <c:pt idx="4">
                <c:v> May</c:v>
              </c:pt>
              <c:pt idx="5">
                <c:v> June</c:v>
              </c:pt>
              <c:pt idx="6">
                <c:v> July</c:v>
              </c:pt>
              <c:pt idx="7">
                <c:v> August</c:v>
              </c:pt>
              <c:pt idx="8">
                <c:v> September</c:v>
              </c:pt>
              <c:pt idx="9">
                <c:v> October</c:v>
              </c:pt>
              <c:pt idx="10">
                <c:v> November</c:v>
              </c:pt>
              <c:pt idx="11">
                <c:v> December</c:v>
              </c:pt>
            </c:strLit>
          </c:cat>
          <c:val>
            <c:numRef>
              <c:f>Analysis!$B$23:$M$23</c:f>
              <c:numCache>
                <c:formatCode>h:mm:ss;@</c:formatCode>
                <c:ptCount val="12"/>
                <c:pt idx="0">
                  <c:v>1.2668624010078856E-2</c:v>
                </c:pt>
                <c:pt idx="1">
                  <c:v>1.4111788174988414E-2</c:v>
                </c:pt>
                <c:pt idx="2">
                  <c:v>1.7270797792113095E-2</c:v>
                </c:pt>
                <c:pt idx="3">
                  <c:v>1.6467430760447925E-2</c:v>
                </c:pt>
                <c:pt idx="4">
                  <c:v>1.7971912165892664E-2</c:v>
                </c:pt>
                <c:pt idx="5">
                  <c:v>1.662046257533361E-2</c:v>
                </c:pt>
                <c:pt idx="6">
                  <c:v>1.636194345866818E-2</c:v>
                </c:pt>
                <c:pt idx="7">
                  <c:v>1.5325136420439582E-2</c:v>
                </c:pt>
                <c:pt idx="8">
                  <c:v>1.4291047158606032E-2</c:v>
                </c:pt>
                <c:pt idx="9">
                  <c:v>1.3177949611120369E-2</c:v>
                </c:pt>
                <c:pt idx="10">
                  <c:v>1.1130190429238287E-2</c:v>
                </c:pt>
                <c:pt idx="11">
                  <c:v>9.7341329947579248E-3</c:v>
                </c:pt>
              </c:numCache>
            </c:numRef>
          </c:val>
          <c:smooth val="0"/>
          <c:extLst>
            <c:ext xmlns:c16="http://schemas.microsoft.com/office/drawing/2014/chart" uri="{C3380CC4-5D6E-409C-BE32-E72D297353CC}">
              <c16:uniqueId val="{00000000-79F3-4291-A4DD-B772DAB33383}"/>
            </c:ext>
          </c:extLst>
        </c:ser>
        <c:ser>
          <c:idx val="1"/>
          <c:order val="1"/>
          <c:tx>
            <c:strRef>
              <c:f>Analysis!$A$24</c:f>
              <c:strCache>
                <c:ptCount val="1"/>
                <c:pt idx="0">
                  <c:v>member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Lit>
              <c:ptCount val="12"/>
              <c:pt idx="0">
                <c:v>January</c:v>
              </c:pt>
              <c:pt idx="1">
                <c:v> February</c:v>
              </c:pt>
              <c:pt idx="2">
                <c:v> March</c:v>
              </c:pt>
              <c:pt idx="3">
                <c:v> April</c:v>
              </c:pt>
              <c:pt idx="4">
                <c:v> May</c:v>
              </c:pt>
              <c:pt idx="5">
                <c:v> June</c:v>
              </c:pt>
              <c:pt idx="6">
                <c:v> July</c:v>
              </c:pt>
              <c:pt idx="7">
                <c:v> August</c:v>
              </c:pt>
              <c:pt idx="8">
                <c:v> September</c:v>
              </c:pt>
              <c:pt idx="9">
                <c:v> October</c:v>
              </c:pt>
              <c:pt idx="10">
                <c:v> November</c:v>
              </c:pt>
              <c:pt idx="11">
                <c:v> December</c:v>
              </c:pt>
            </c:strLit>
          </c:cat>
          <c:val>
            <c:numRef>
              <c:f>Analysis!$B$24:$M$24</c:f>
              <c:numCache>
                <c:formatCode>h:mm:ss;@</c:formatCode>
                <c:ptCount val="12"/>
                <c:pt idx="0">
                  <c:v>8.0749755620719739E-3</c:v>
                </c:pt>
                <c:pt idx="1">
                  <c:v>7.6658208854864605E-3</c:v>
                </c:pt>
                <c:pt idx="2">
                  <c:v>8.1241988279898182E-3</c:v>
                </c:pt>
                <c:pt idx="3">
                  <c:v>7.8738572662845827E-3</c:v>
                </c:pt>
                <c:pt idx="4">
                  <c:v>9.0685440097119131E-3</c:v>
                </c:pt>
                <c:pt idx="5">
                  <c:v>9.4816133308120009E-3</c:v>
                </c:pt>
                <c:pt idx="6">
                  <c:v>9.3281520423497185E-3</c:v>
                </c:pt>
                <c:pt idx="7">
                  <c:v>9.0866328884910297E-3</c:v>
                </c:pt>
                <c:pt idx="8">
                  <c:v>8.7741383973338628E-3</c:v>
                </c:pt>
                <c:pt idx="9">
                  <c:v>8.0183972749232994E-3</c:v>
                </c:pt>
                <c:pt idx="10">
                  <c:v>7.5414958603078021E-3</c:v>
                </c:pt>
                <c:pt idx="11">
                  <c:v>7.1842933579390278E-3</c:v>
                </c:pt>
              </c:numCache>
            </c:numRef>
          </c:val>
          <c:smooth val="0"/>
          <c:extLst>
            <c:ext xmlns:c16="http://schemas.microsoft.com/office/drawing/2014/chart" uri="{C3380CC4-5D6E-409C-BE32-E72D297353CC}">
              <c16:uniqueId val="{00000001-79F3-4291-A4DD-B772DAB33383}"/>
            </c:ext>
          </c:extLst>
        </c:ser>
        <c:dLbls>
          <c:showLegendKey val="0"/>
          <c:showVal val="0"/>
          <c:showCatName val="0"/>
          <c:showSerName val="0"/>
          <c:showPercent val="0"/>
          <c:showBubbleSize val="0"/>
        </c:dLbls>
        <c:marker val="1"/>
        <c:smooth val="0"/>
        <c:axId val="334933120"/>
        <c:axId val="334933952"/>
      </c:lineChart>
      <c:catAx>
        <c:axId val="33493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933952"/>
        <c:crosses val="autoZero"/>
        <c:auto val="1"/>
        <c:lblAlgn val="ctr"/>
        <c:lblOffset val="100"/>
        <c:noMultiLvlLbl val="0"/>
      </c:catAx>
      <c:valAx>
        <c:axId val="334933952"/>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933120"/>
        <c:crosses val="autoZero"/>
        <c:crossBetween val="between"/>
      </c:valAx>
      <c:spPr>
        <a:noFill/>
        <a:ln>
          <a:noFill/>
        </a:ln>
        <a:effectLst/>
      </c:spPr>
    </c:plotArea>
    <c:legend>
      <c:legendPos val="b"/>
      <c:layout>
        <c:manualLayout>
          <c:xMode val="edge"/>
          <c:yMode val="edge"/>
          <c:x val="0.41847001940019801"/>
          <c:y val="0.61351915466019258"/>
          <c:w val="0.16907744235904296"/>
          <c:h val="0.1762689233323108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t>Average ride length for casual vs member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3684984120779835E-2"/>
          <c:y val="0.13852114240089455"/>
          <c:w val="0.8991390628356819"/>
          <c:h val="0.66628385446007865"/>
        </c:manualLayout>
      </c:layout>
      <c:lineChart>
        <c:grouping val="standard"/>
        <c:varyColors val="0"/>
        <c:ser>
          <c:idx val="0"/>
          <c:order val="0"/>
          <c:tx>
            <c:strRef>
              <c:f>Analysis!$A$23</c:f>
              <c:strCache>
                <c:ptCount val="1"/>
                <c:pt idx="0">
                  <c:v>casual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Lit>
              <c:ptCount val="12"/>
              <c:pt idx="0">
                <c:v>January</c:v>
              </c:pt>
              <c:pt idx="1">
                <c:v> February</c:v>
              </c:pt>
              <c:pt idx="2">
                <c:v> March</c:v>
              </c:pt>
              <c:pt idx="3">
                <c:v> April</c:v>
              </c:pt>
              <c:pt idx="4">
                <c:v> May</c:v>
              </c:pt>
              <c:pt idx="5">
                <c:v> June</c:v>
              </c:pt>
              <c:pt idx="6">
                <c:v> July</c:v>
              </c:pt>
              <c:pt idx="7">
                <c:v> August</c:v>
              </c:pt>
              <c:pt idx="8">
                <c:v> September</c:v>
              </c:pt>
              <c:pt idx="9">
                <c:v> October</c:v>
              </c:pt>
              <c:pt idx="10">
                <c:v> November</c:v>
              </c:pt>
              <c:pt idx="11">
                <c:v> December</c:v>
              </c:pt>
            </c:strLit>
          </c:cat>
          <c:val>
            <c:numRef>
              <c:f>Analysis!$B$23:$M$23</c:f>
              <c:numCache>
                <c:formatCode>h:mm:ss;@</c:formatCode>
                <c:ptCount val="12"/>
                <c:pt idx="0">
                  <c:v>1.2668624010078856E-2</c:v>
                </c:pt>
                <c:pt idx="1">
                  <c:v>1.4111788174988414E-2</c:v>
                </c:pt>
                <c:pt idx="2">
                  <c:v>1.7270797792113095E-2</c:v>
                </c:pt>
                <c:pt idx="3">
                  <c:v>1.6467430760447925E-2</c:v>
                </c:pt>
                <c:pt idx="4">
                  <c:v>1.7971912165892664E-2</c:v>
                </c:pt>
                <c:pt idx="5">
                  <c:v>1.662046257533361E-2</c:v>
                </c:pt>
                <c:pt idx="6">
                  <c:v>1.636194345866818E-2</c:v>
                </c:pt>
                <c:pt idx="7">
                  <c:v>1.5325136420439582E-2</c:v>
                </c:pt>
                <c:pt idx="8">
                  <c:v>1.4291047158606032E-2</c:v>
                </c:pt>
                <c:pt idx="9">
                  <c:v>1.3177949611120369E-2</c:v>
                </c:pt>
                <c:pt idx="10">
                  <c:v>1.1130190429238287E-2</c:v>
                </c:pt>
                <c:pt idx="11">
                  <c:v>9.7341329947579248E-3</c:v>
                </c:pt>
              </c:numCache>
            </c:numRef>
          </c:val>
          <c:smooth val="0"/>
          <c:extLst>
            <c:ext xmlns:c16="http://schemas.microsoft.com/office/drawing/2014/chart" uri="{C3380CC4-5D6E-409C-BE32-E72D297353CC}">
              <c16:uniqueId val="{00000000-79F3-4291-A4DD-B772DAB33383}"/>
            </c:ext>
          </c:extLst>
        </c:ser>
        <c:ser>
          <c:idx val="1"/>
          <c:order val="1"/>
          <c:tx>
            <c:strRef>
              <c:f>Analysis!$A$24</c:f>
              <c:strCache>
                <c:ptCount val="1"/>
                <c:pt idx="0">
                  <c:v>member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Lit>
              <c:ptCount val="12"/>
              <c:pt idx="0">
                <c:v>January</c:v>
              </c:pt>
              <c:pt idx="1">
                <c:v> February</c:v>
              </c:pt>
              <c:pt idx="2">
                <c:v> March</c:v>
              </c:pt>
              <c:pt idx="3">
                <c:v> April</c:v>
              </c:pt>
              <c:pt idx="4">
                <c:v> May</c:v>
              </c:pt>
              <c:pt idx="5">
                <c:v> June</c:v>
              </c:pt>
              <c:pt idx="6">
                <c:v> July</c:v>
              </c:pt>
              <c:pt idx="7">
                <c:v> August</c:v>
              </c:pt>
              <c:pt idx="8">
                <c:v> September</c:v>
              </c:pt>
              <c:pt idx="9">
                <c:v> October</c:v>
              </c:pt>
              <c:pt idx="10">
                <c:v> November</c:v>
              </c:pt>
              <c:pt idx="11">
                <c:v> December</c:v>
              </c:pt>
            </c:strLit>
          </c:cat>
          <c:val>
            <c:numRef>
              <c:f>Analysis!$B$24:$M$24</c:f>
              <c:numCache>
                <c:formatCode>h:mm:ss;@</c:formatCode>
                <c:ptCount val="12"/>
                <c:pt idx="0">
                  <c:v>8.0749755620719739E-3</c:v>
                </c:pt>
                <c:pt idx="1">
                  <c:v>7.6658208854864605E-3</c:v>
                </c:pt>
                <c:pt idx="2">
                  <c:v>8.1241988279898182E-3</c:v>
                </c:pt>
                <c:pt idx="3">
                  <c:v>7.8738572662845827E-3</c:v>
                </c:pt>
                <c:pt idx="4">
                  <c:v>9.0685440097119131E-3</c:v>
                </c:pt>
                <c:pt idx="5">
                  <c:v>9.4816133308120009E-3</c:v>
                </c:pt>
                <c:pt idx="6">
                  <c:v>9.3281520423497185E-3</c:v>
                </c:pt>
                <c:pt idx="7">
                  <c:v>9.0866328884910297E-3</c:v>
                </c:pt>
                <c:pt idx="8">
                  <c:v>8.7741383973338628E-3</c:v>
                </c:pt>
                <c:pt idx="9">
                  <c:v>8.0183972749232994E-3</c:v>
                </c:pt>
                <c:pt idx="10">
                  <c:v>7.5414958603078021E-3</c:v>
                </c:pt>
                <c:pt idx="11">
                  <c:v>7.1842933579390278E-3</c:v>
                </c:pt>
              </c:numCache>
            </c:numRef>
          </c:val>
          <c:smooth val="0"/>
          <c:extLst>
            <c:ext xmlns:c16="http://schemas.microsoft.com/office/drawing/2014/chart" uri="{C3380CC4-5D6E-409C-BE32-E72D297353CC}">
              <c16:uniqueId val="{00000001-79F3-4291-A4DD-B772DAB33383}"/>
            </c:ext>
          </c:extLst>
        </c:ser>
        <c:dLbls>
          <c:showLegendKey val="0"/>
          <c:showVal val="0"/>
          <c:showCatName val="0"/>
          <c:showSerName val="0"/>
          <c:showPercent val="0"/>
          <c:showBubbleSize val="0"/>
        </c:dLbls>
        <c:marker val="1"/>
        <c:smooth val="0"/>
        <c:axId val="334933120"/>
        <c:axId val="334933952"/>
      </c:lineChart>
      <c:catAx>
        <c:axId val="33493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933952"/>
        <c:crosses val="autoZero"/>
        <c:auto val="1"/>
        <c:lblAlgn val="ctr"/>
        <c:lblOffset val="100"/>
        <c:noMultiLvlLbl val="0"/>
      </c:catAx>
      <c:valAx>
        <c:axId val="334933952"/>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933120"/>
        <c:crosses val="autoZero"/>
        <c:crossBetween val="between"/>
      </c:valAx>
      <c:spPr>
        <a:noFill/>
        <a:ln>
          <a:noFill/>
        </a:ln>
        <a:effectLst/>
      </c:spPr>
    </c:plotArea>
    <c:legend>
      <c:legendPos val="b"/>
      <c:layout>
        <c:manualLayout>
          <c:xMode val="edge"/>
          <c:yMode val="edge"/>
          <c:x val="0.41847001940019801"/>
          <c:y val="0.61351915466019258"/>
          <c:w val="0.16907744235904296"/>
          <c:h val="0.1762689233323108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3200" dirty="0"/>
              <a:t>Average ride length for casual vs member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3684984120779835E-2"/>
          <c:y val="9.8809618116359549E-2"/>
          <c:w val="0.83845462053373809"/>
          <c:h val="0.79088139824727055"/>
        </c:manualLayout>
      </c:layout>
      <c:lineChart>
        <c:grouping val="standard"/>
        <c:varyColors val="0"/>
        <c:ser>
          <c:idx val="0"/>
          <c:order val="0"/>
          <c:tx>
            <c:strRef>
              <c:f>Analysis!$A$23</c:f>
              <c:strCache>
                <c:ptCount val="1"/>
                <c:pt idx="0">
                  <c:v>casual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Lit>
              <c:ptCount val="12"/>
              <c:pt idx="0">
                <c:v>January</c:v>
              </c:pt>
              <c:pt idx="1">
                <c:v> February</c:v>
              </c:pt>
              <c:pt idx="2">
                <c:v> March</c:v>
              </c:pt>
              <c:pt idx="3">
                <c:v> April</c:v>
              </c:pt>
              <c:pt idx="4">
                <c:v> May</c:v>
              </c:pt>
              <c:pt idx="5">
                <c:v> June</c:v>
              </c:pt>
              <c:pt idx="6">
                <c:v> July</c:v>
              </c:pt>
              <c:pt idx="7">
                <c:v> August</c:v>
              </c:pt>
              <c:pt idx="8">
                <c:v> September</c:v>
              </c:pt>
              <c:pt idx="9">
                <c:v> October</c:v>
              </c:pt>
              <c:pt idx="10">
                <c:v> November</c:v>
              </c:pt>
              <c:pt idx="11">
                <c:v> December</c:v>
              </c:pt>
            </c:strLit>
          </c:cat>
          <c:val>
            <c:numRef>
              <c:f>Analysis!$B$23:$M$23</c:f>
              <c:numCache>
                <c:formatCode>h:mm:ss;@</c:formatCode>
                <c:ptCount val="12"/>
                <c:pt idx="0">
                  <c:v>1.2668624010078856E-2</c:v>
                </c:pt>
                <c:pt idx="1">
                  <c:v>1.4111788174988414E-2</c:v>
                </c:pt>
                <c:pt idx="2">
                  <c:v>1.7270797792113095E-2</c:v>
                </c:pt>
                <c:pt idx="3">
                  <c:v>1.6467430760447925E-2</c:v>
                </c:pt>
                <c:pt idx="4">
                  <c:v>1.7971912165892664E-2</c:v>
                </c:pt>
                <c:pt idx="5">
                  <c:v>1.662046257533361E-2</c:v>
                </c:pt>
                <c:pt idx="6">
                  <c:v>1.636194345866818E-2</c:v>
                </c:pt>
                <c:pt idx="7">
                  <c:v>1.5325136420439582E-2</c:v>
                </c:pt>
                <c:pt idx="8">
                  <c:v>1.4291047158606032E-2</c:v>
                </c:pt>
                <c:pt idx="9">
                  <c:v>1.3177949611120369E-2</c:v>
                </c:pt>
                <c:pt idx="10">
                  <c:v>1.1130190429238287E-2</c:v>
                </c:pt>
                <c:pt idx="11">
                  <c:v>9.7341329947579248E-3</c:v>
                </c:pt>
              </c:numCache>
            </c:numRef>
          </c:val>
          <c:smooth val="0"/>
          <c:extLst>
            <c:ext xmlns:c16="http://schemas.microsoft.com/office/drawing/2014/chart" uri="{C3380CC4-5D6E-409C-BE32-E72D297353CC}">
              <c16:uniqueId val="{00000000-F59E-4D91-A966-5E7D7F7D1EEF}"/>
            </c:ext>
          </c:extLst>
        </c:ser>
        <c:ser>
          <c:idx val="1"/>
          <c:order val="1"/>
          <c:tx>
            <c:strRef>
              <c:f>Analysis!$A$24</c:f>
              <c:strCache>
                <c:ptCount val="1"/>
                <c:pt idx="0">
                  <c:v>member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Lit>
              <c:ptCount val="12"/>
              <c:pt idx="0">
                <c:v>January</c:v>
              </c:pt>
              <c:pt idx="1">
                <c:v> February</c:v>
              </c:pt>
              <c:pt idx="2">
                <c:v> March</c:v>
              </c:pt>
              <c:pt idx="3">
                <c:v> April</c:v>
              </c:pt>
              <c:pt idx="4">
                <c:v> May</c:v>
              </c:pt>
              <c:pt idx="5">
                <c:v> June</c:v>
              </c:pt>
              <c:pt idx="6">
                <c:v> July</c:v>
              </c:pt>
              <c:pt idx="7">
                <c:v> August</c:v>
              </c:pt>
              <c:pt idx="8">
                <c:v> September</c:v>
              </c:pt>
              <c:pt idx="9">
                <c:v> October</c:v>
              </c:pt>
              <c:pt idx="10">
                <c:v> November</c:v>
              </c:pt>
              <c:pt idx="11">
                <c:v> December</c:v>
              </c:pt>
            </c:strLit>
          </c:cat>
          <c:val>
            <c:numRef>
              <c:f>Analysis!$B$24:$M$24</c:f>
              <c:numCache>
                <c:formatCode>h:mm:ss;@</c:formatCode>
                <c:ptCount val="12"/>
                <c:pt idx="0">
                  <c:v>8.0749755620719739E-3</c:v>
                </c:pt>
                <c:pt idx="1">
                  <c:v>7.6658208854864605E-3</c:v>
                </c:pt>
                <c:pt idx="2">
                  <c:v>8.1241988279898182E-3</c:v>
                </c:pt>
                <c:pt idx="3">
                  <c:v>7.8738572662845827E-3</c:v>
                </c:pt>
                <c:pt idx="4">
                  <c:v>9.0685440097119131E-3</c:v>
                </c:pt>
                <c:pt idx="5">
                  <c:v>9.4816133308120009E-3</c:v>
                </c:pt>
                <c:pt idx="6">
                  <c:v>9.3281520423497185E-3</c:v>
                </c:pt>
                <c:pt idx="7">
                  <c:v>9.0866328884910297E-3</c:v>
                </c:pt>
                <c:pt idx="8">
                  <c:v>8.7741383973338628E-3</c:v>
                </c:pt>
                <c:pt idx="9">
                  <c:v>8.0183972749232994E-3</c:v>
                </c:pt>
                <c:pt idx="10">
                  <c:v>7.5414958603078021E-3</c:v>
                </c:pt>
                <c:pt idx="11">
                  <c:v>7.1842933579390278E-3</c:v>
                </c:pt>
              </c:numCache>
            </c:numRef>
          </c:val>
          <c:smooth val="0"/>
          <c:extLst>
            <c:ext xmlns:c16="http://schemas.microsoft.com/office/drawing/2014/chart" uri="{C3380CC4-5D6E-409C-BE32-E72D297353CC}">
              <c16:uniqueId val="{00000001-F59E-4D91-A966-5E7D7F7D1EEF}"/>
            </c:ext>
          </c:extLst>
        </c:ser>
        <c:dLbls>
          <c:showLegendKey val="0"/>
          <c:showVal val="0"/>
          <c:showCatName val="0"/>
          <c:showSerName val="0"/>
          <c:showPercent val="0"/>
          <c:showBubbleSize val="0"/>
        </c:dLbls>
        <c:marker val="1"/>
        <c:smooth val="0"/>
        <c:axId val="334933120"/>
        <c:axId val="334933952"/>
      </c:lineChart>
      <c:catAx>
        <c:axId val="3349331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Month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933952"/>
        <c:crosses val="autoZero"/>
        <c:auto val="1"/>
        <c:lblAlgn val="ctr"/>
        <c:lblOffset val="100"/>
        <c:noMultiLvlLbl val="0"/>
      </c:catAx>
      <c:valAx>
        <c:axId val="3349339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Ride</a:t>
                </a:r>
                <a:r>
                  <a:rPr lang="en-US" baseline="0"/>
                  <a:t> Length</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933120"/>
        <c:crosses val="autoZero"/>
        <c:crossBetween val="between"/>
      </c:valAx>
      <c:spPr>
        <a:noFill/>
        <a:ln>
          <a:noFill/>
        </a:ln>
        <a:effectLst/>
      </c:spPr>
    </c:plotArea>
    <c:legend>
      <c:legendPos val="b"/>
      <c:layout>
        <c:manualLayout>
          <c:xMode val="edge"/>
          <c:yMode val="edge"/>
          <c:x val="0.92039357112464382"/>
          <c:y val="0.40784442619538835"/>
          <c:w val="7.8459492250525745E-2"/>
          <c:h val="0.272569991251093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[2022-divvy-data-aggregated.xlsx]Analysis!PivotTable32</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January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Analysis!$B$43:$B$44</c:f>
              <c:strCache>
                <c:ptCount val="1"/>
                <c:pt idx="0">
                  <c:v>1</c:v>
                </c:pt>
              </c:strCache>
            </c:strRef>
          </c:tx>
          <c:spPr>
            <a:solidFill>
              <a:schemeClr val="accent1"/>
            </a:solidFill>
            <a:ln>
              <a:noFill/>
            </a:ln>
            <a:effectLst/>
          </c:spPr>
          <c:invertIfNegative val="0"/>
          <c:cat>
            <c:strRef>
              <c:f>Analysis!$A$45:$A$47</c:f>
              <c:strCache>
                <c:ptCount val="2"/>
                <c:pt idx="0">
                  <c:v>casual</c:v>
                </c:pt>
                <c:pt idx="1">
                  <c:v>member</c:v>
                </c:pt>
              </c:strCache>
            </c:strRef>
          </c:cat>
          <c:val>
            <c:numRef>
              <c:f>Analysis!$B$45:$B$47</c:f>
              <c:numCache>
                <c:formatCode>h:mm:ss;@</c:formatCode>
                <c:ptCount val="2"/>
                <c:pt idx="0">
                  <c:v>1.4473437154848709E-2</c:v>
                </c:pt>
                <c:pt idx="1">
                  <c:v>8.6787024683123142E-3</c:v>
                </c:pt>
              </c:numCache>
            </c:numRef>
          </c:val>
          <c:extLst>
            <c:ext xmlns:c16="http://schemas.microsoft.com/office/drawing/2014/chart" uri="{C3380CC4-5D6E-409C-BE32-E72D297353CC}">
              <c16:uniqueId val="{00000000-A065-4A25-9E0A-154D715B4AC8}"/>
            </c:ext>
          </c:extLst>
        </c:ser>
        <c:ser>
          <c:idx val="1"/>
          <c:order val="1"/>
          <c:tx>
            <c:strRef>
              <c:f>Analysis!$C$43:$C$44</c:f>
              <c:strCache>
                <c:ptCount val="1"/>
                <c:pt idx="0">
                  <c:v>2</c:v>
                </c:pt>
              </c:strCache>
            </c:strRef>
          </c:tx>
          <c:spPr>
            <a:solidFill>
              <a:schemeClr val="accent2"/>
            </a:solidFill>
            <a:ln>
              <a:noFill/>
            </a:ln>
            <a:effectLst/>
          </c:spPr>
          <c:invertIfNegative val="0"/>
          <c:cat>
            <c:strRef>
              <c:f>Analysis!$A$45:$A$47</c:f>
              <c:strCache>
                <c:ptCount val="2"/>
                <c:pt idx="0">
                  <c:v>casual</c:v>
                </c:pt>
                <c:pt idx="1">
                  <c:v>member</c:v>
                </c:pt>
              </c:strCache>
            </c:strRef>
          </c:cat>
          <c:val>
            <c:numRef>
              <c:f>Analysis!$C$45:$C$47</c:f>
              <c:numCache>
                <c:formatCode>h:mm:ss;@</c:formatCode>
                <c:ptCount val="2"/>
                <c:pt idx="0">
                  <c:v>1.3356548190842164E-2</c:v>
                </c:pt>
                <c:pt idx="1">
                  <c:v>7.8119547878970977E-3</c:v>
                </c:pt>
              </c:numCache>
            </c:numRef>
          </c:val>
          <c:extLst>
            <c:ext xmlns:c16="http://schemas.microsoft.com/office/drawing/2014/chart" uri="{C3380CC4-5D6E-409C-BE32-E72D297353CC}">
              <c16:uniqueId val="{00000001-A065-4A25-9E0A-154D715B4AC8}"/>
            </c:ext>
          </c:extLst>
        </c:ser>
        <c:ser>
          <c:idx val="2"/>
          <c:order val="2"/>
          <c:tx>
            <c:strRef>
              <c:f>Analysis!$D$43:$D$44</c:f>
              <c:strCache>
                <c:ptCount val="1"/>
                <c:pt idx="0">
                  <c:v>3</c:v>
                </c:pt>
              </c:strCache>
            </c:strRef>
          </c:tx>
          <c:spPr>
            <a:solidFill>
              <a:schemeClr val="accent3"/>
            </a:solidFill>
            <a:ln>
              <a:noFill/>
            </a:ln>
            <a:effectLst/>
          </c:spPr>
          <c:invertIfNegative val="0"/>
          <c:cat>
            <c:strRef>
              <c:f>Analysis!$A$45:$A$47</c:f>
              <c:strCache>
                <c:ptCount val="2"/>
                <c:pt idx="0">
                  <c:v>casual</c:v>
                </c:pt>
                <c:pt idx="1">
                  <c:v>member</c:v>
                </c:pt>
              </c:strCache>
            </c:strRef>
          </c:cat>
          <c:val>
            <c:numRef>
              <c:f>Analysis!$D$45:$D$47</c:f>
              <c:numCache>
                <c:formatCode>h:mm:ss;@</c:formatCode>
                <c:ptCount val="2"/>
                <c:pt idx="0">
                  <c:v>1.0972454283857814E-2</c:v>
                </c:pt>
                <c:pt idx="1">
                  <c:v>8.2089341249648451E-3</c:v>
                </c:pt>
              </c:numCache>
            </c:numRef>
          </c:val>
          <c:extLst>
            <c:ext xmlns:c16="http://schemas.microsoft.com/office/drawing/2014/chart" uri="{C3380CC4-5D6E-409C-BE32-E72D297353CC}">
              <c16:uniqueId val="{00000002-A065-4A25-9E0A-154D715B4AC8}"/>
            </c:ext>
          </c:extLst>
        </c:ser>
        <c:ser>
          <c:idx val="3"/>
          <c:order val="3"/>
          <c:tx>
            <c:strRef>
              <c:f>Analysis!$E$43:$E$44</c:f>
              <c:strCache>
                <c:ptCount val="1"/>
                <c:pt idx="0">
                  <c:v>4</c:v>
                </c:pt>
              </c:strCache>
            </c:strRef>
          </c:tx>
          <c:spPr>
            <a:solidFill>
              <a:schemeClr val="accent4"/>
            </a:solidFill>
            <a:ln>
              <a:noFill/>
            </a:ln>
            <a:effectLst/>
          </c:spPr>
          <c:invertIfNegative val="0"/>
          <c:cat>
            <c:strRef>
              <c:f>Analysis!$A$45:$A$47</c:f>
              <c:strCache>
                <c:ptCount val="2"/>
                <c:pt idx="0">
                  <c:v>casual</c:v>
                </c:pt>
                <c:pt idx="1">
                  <c:v>member</c:v>
                </c:pt>
              </c:strCache>
            </c:strRef>
          </c:cat>
          <c:val>
            <c:numRef>
              <c:f>Analysis!$E$45:$E$47</c:f>
              <c:numCache>
                <c:formatCode>h:mm:ss;@</c:formatCode>
                <c:ptCount val="2"/>
                <c:pt idx="0">
                  <c:v>1.2575577880098608E-2</c:v>
                </c:pt>
                <c:pt idx="1">
                  <c:v>7.841057228523185E-3</c:v>
                </c:pt>
              </c:numCache>
            </c:numRef>
          </c:val>
          <c:extLst>
            <c:ext xmlns:c16="http://schemas.microsoft.com/office/drawing/2014/chart" uri="{C3380CC4-5D6E-409C-BE32-E72D297353CC}">
              <c16:uniqueId val="{00000003-A065-4A25-9E0A-154D715B4AC8}"/>
            </c:ext>
          </c:extLst>
        </c:ser>
        <c:ser>
          <c:idx val="4"/>
          <c:order val="4"/>
          <c:tx>
            <c:strRef>
              <c:f>Analysis!$F$43:$F$44</c:f>
              <c:strCache>
                <c:ptCount val="1"/>
                <c:pt idx="0">
                  <c:v>5</c:v>
                </c:pt>
              </c:strCache>
            </c:strRef>
          </c:tx>
          <c:spPr>
            <a:solidFill>
              <a:schemeClr val="accent5"/>
            </a:solidFill>
            <a:ln>
              <a:noFill/>
            </a:ln>
            <a:effectLst/>
          </c:spPr>
          <c:invertIfNegative val="0"/>
          <c:cat>
            <c:strRef>
              <c:f>Analysis!$A$45:$A$47</c:f>
              <c:strCache>
                <c:ptCount val="2"/>
                <c:pt idx="0">
                  <c:v>casual</c:v>
                </c:pt>
                <c:pt idx="1">
                  <c:v>member</c:v>
                </c:pt>
              </c:strCache>
            </c:strRef>
          </c:cat>
          <c:val>
            <c:numRef>
              <c:f>Analysis!$F$45:$F$47</c:f>
              <c:numCache>
                <c:formatCode>h:mm:ss;@</c:formatCode>
                <c:ptCount val="2"/>
                <c:pt idx="0">
                  <c:v>1.2429818237427394E-2</c:v>
                </c:pt>
                <c:pt idx="1">
                  <c:v>7.8528081110875152E-3</c:v>
                </c:pt>
              </c:numCache>
            </c:numRef>
          </c:val>
          <c:extLst>
            <c:ext xmlns:c16="http://schemas.microsoft.com/office/drawing/2014/chart" uri="{C3380CC4-5D6E-409C-BE32-E72D297353CC}">
              <c16:uniqueId val="{00000004-A065-4A25-9E0A-154D715B4AC8}"/>
            </c:ext>
          </c:extLst>
        </c:ser>
        <c:ser>
          <c:idx val="5"/>
          <c:order val="5"/>
          <c:tx>
            <c:strRef>
              <c:f>Analysis!$G$43:$G$44</c:f>
              <c:strCache>
                <c:ptCount val="1"/>
                <c:pt idx="0">
                  <c:v>6</c:v>
                </c:pt>
              </c:strCache>
            </c:strRef>
          </c:tx>
          <c:spPr>
            <a:solidFill>
              <a:schemeClr val="accent6"/>
            </a:solidFill>
            <a:ln>
              <a:noFill/>
            </a:ln>
            <a:effectLst/>
          </c:spPr>
          <c:invertIfNegative val="0"/>
          <c:cat>
            <c:strRef>
              <c:f>Analysis!$A$45:$A$47</c:f>
              <c:strCache>
                <c:ptCount val="2"/>
                <c:pt idx="0">
                  <c:v>casual</c:v>
                </c:pt>
                <c:pt idx="1">
                  <c:v>member</c:v>
                </c:pt>
              </c:strCache>
            </c:strRef>
          </c:cat>
          <c:val>
            <c:numRef>
              <c:f>Analysis!$G$45:$G$47</c:f>
              <c:numCache>
                <c:formatCode>h:mm:ss;@</c:formatCode>
                <c:ptCount val="2"/>
                <c:pt idx="0">
                  <c:v>1.2149530070941232E-2</c:v>
                </c:pt>
                <c:pt idx="1">
                  <c:v>8.1993016404354972E-3</c:v>
                </c:pt>
              </c:numCache>
            </c:numRef>
          </c:val>
          <c:extLst>
            <c:ext xmlns:c16="http://schemas.microsoft.com/office/drawing/2014/chart" uri="{C3380CC4-5D6E-409C-BE32-E72D297353CC}">
              <c16:uniqueId val="{00000005-A065-4A25-9E0A-154D715B4AC8}"/>
            </c:ext>
          </c:extLst>
        </c:ser>
        <c:ser>
          <c:idx val="6"/>
          <c:order val="6"/>
          <c:tx>
            <c:strRef>
              <c:f>Analysis!$H$43:$H$44</c:f>
              <c:strCache>
                <c:ptCount val="1"/>
                <c:pt idx="0">
                  <c:v>7</c:v>
                </c:pt>
              </c:strCache>
            </c:strRef>
          </c:tx>
          <c:spPr>
            <a:solidFill>
              <a:schemeClr val="accent1">
                <a:lumMod val="60000"/>
              </a:schemeClr>
            </a:solidFill>
            <a:ln>
              <a:noFill/>
            </a:ln>
            <a:effectLst/>
          </c:spPr>
          <c:invertIfNegative val="0"/>
          <c:cat>
            <c:strRef>
              <c:f>Analysis!$A$45:$A$47</c:f>
              <c:strCache>
                <c:ptCount val="2"/>
                <c:pt idx="0">
                  <c:v>casual</c:v>
                </c:pt>
                <c:pt idx="1">
                  <c:v>member</c:v>
                </c:pt>
              </c:strCache>
            </c:strRef>
          </c:cat>
          <c:val>
            <c:numRef>
              <c:f>Analysis!$H$45:$H$47</c:f>
              <c:numCache>
                <c:formatCode>h:mm:ss;@</c:formatCode>
                <c:ptCount val="2"/>
                <c:pt idx="0">
                  <c:v>1.2657170491514999E-2</c:v>
                </c:pt>
                <c:pt idx="1">
                  <c:v>8.1603389298763578E-3</c:v>
                </c:pt>
              </c:numCache>
            </c:numRef>
          </c:val>
          <c:extLst>
            <c:ext xmlns:c16="http://schemas.microsoft.com/office/drawing/2014/chart" uri="{C3380CC4-5D6E-409C-BE32-E72D297353CC}">
              <c16:uniqueId val="{00000006-A065-4A25-9E0A-154D715B4AC8}"/>
            </c:ext>
          </c:extLst>
        </c:ser>
        <c:dLbls>
          <c:showLegendKey val="0"/>
          <c:showVal val="0"/>
          <c:showCatName val="0"/>
          <c:showSerName val="0"/>
          <c:showPercent val="0"/>
          <c:showBubbleSize val="0"/>
        </c:dLbls>
        <c:gapWidth val="219"/>
        <c:overlap val="-27"/>
        <c:axId val="195258080"/>
        <c:axId val="195261824"/>
      </c:barChart>
      <c:catAx>
        <c:axId val="195258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261824"/>
        <c:crosses val="autoZero"/>
        <c:auto val="1"/>
        <c:lblAlgn val="ctr"/>
        <c:lblOffset val="100"/>
        <c:noMultiLvlLbl val="0"/>
      </c:catAx>
      <c:valAx>
        <c:axId val="195261824"/>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2580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[2022-divvy-data-aggregated.xlsx]Analysis!PivotTable36</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February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Analysis!$B$48:$B$49</c:f>
              <c:strCache>
                <c:ptCount val="1"/>
                <c:pt idx="0">
                  <c:v>1</c:v>
                </c:pt>
              </c:strCache>
            </c:strRef>
          </c:tx>
          <c:spPr>
            <a:solidFill>
              <a:schemeClr val="accent1"/>
            </a:solidFill>
            <a:ln>
              <a:noFill/>
            </a:ln>
            <a:effectLst/>
          </c:spPr>
          <c:invertIfNegative val="0"/>
          <c:cat>
            <c:strRef>
              <c:f>Analysis!$A$50:$A$52</c:f>
              <c:strCache>
                <c:ptCount val="2"/>
                <c:pt idx="0">
                  <c:v>casual</c:v>
                </c:pt>
                <c:pt idx="1">
                  <c:v>member</c:v>
                </c:pt>
              </c:strCache>
            </c:strRef>
          </c:cat>
          <c:val>
            <c:numRef>
              <c:f>Analysis!$B$50:$B$52</c:f>
              <c:numCache>
                <c:formatCode>h:mm:ss;@</c:formatCode>
                <c:ptCount val="2"/>
                <c:pt idx="0">
                  <c:v>1.767811856078625E-2</c:v>
                </c:pt>
                <c:pt idx="1">
                  <c:v>8.2507321201058473E-3</c:v>
                </c:pt>
              </c:numCache>
            </c:numRef>
          </c:val>
          <c:extLst>
            <c:ext xmlns:c16="http://schemas.microsoft.com/office/drawing/2014/chart" uri="{C3380CC4-5D6E-409C-BE32-E72D297353CC}">
              <c16:uniqueId val="{00000000-4542-4752-9709-89991D1477DF}"/>
            </c:ext>
          </c:extLst>
        </c:ser>
        <c:ser>
          <c:idx val="1"/>
          <c:order val="1"/>
          <c:tx>
            <c:strRef>
              <c:f>Analysis!$C$48:$C$49</c:f>
              <c:strCache>
                <c:ptCount val="1"/>
                <c:pt idx="0">
                  <c:v>2</c:v>
                </c:pt>
              </c:strCache>
            </c:strRef>
          </c:tx>
          <c:spPr>
            <a:solidFill>
              <a:schemeClr val="accent2"/>
            </a:solidFill>
            <a:ln>
              <a:noFill/>
            </a:ln>
            <a:effectLst/>
          </c:spPr>
          <c:invertIfNegative val="0"/>
          <c:cat>
            <c:strRef>
              <c:f>Analysis!$A$50:$A$52</c:f>
              <c:strCache>
                <c:ptCount val="2"/>
                <c:pt idx="0">
                  <c:v>casual</c:v>
                </c:pt>
                <c:pt idx="1">
                  <c:v>member</c:v>
                </c:pt>
              </c:strCache>
            </c:strRef>
          </c:cat>
          <c:val>
            <c:numRef>
              <c:f>Analysis!$C$50:$C$52</c:f>
              <c:numCache>
                <c:formatCode>h:mm:ss;@</c:formatCode>
                <c:ptCount val="2"/>
                <c:pt idx="0">
                  <c:v>1.4572613192079734E-2</c:v>
                </c:pt>
                <c:pt idx="1">
                  <c:v>7.730234315948676E-3</c:v>
                </c:pt>
              </c:numCache>
            </c:numRef>
          </c:val>
          <c:extLst>
            <c:ext xmlns:c16="http://schemas.microsoft.com/office/drawing/2014/chart" uri="{C3380CC4-5D6E-409C-BE32-E72D297353CC}">
              <c16:uniqueId val="{00000001-4542-4752-9709-89991D1477DF}"/>
            </c:ext>
          </c:extLst>
        </c:ser>
        <c:ser>
          <c:idx val="2"/>
          <c:order val="2"/>
          <c:tx>
            <c:strRef>
              <c:f>Analysis!$D$48:$D$49</c:f>
              <c:strCache>
                <c:ptCount val="1"/>
                <c:pt idx="0">
                  <c:v>3</c:v>
                </c:pt>
              </c:strCache>
            </c:strRef>
          </c:tx>
          <c:spPr>
            <a:solidFill>
              <a:schemeClr val="accent3"/>
            </a:solidFill>
            <a:ln>
              <a:noFill/>
            </a:ln>
            <a:effectLst/>
          </c:spPr>
          <c:invertIfNegative val="0"/>
          <c:cat>
            <c:strRef>
              <c:f>Analysis!$A$50:$A$52</c:f>
              <c:strCache>
                <c:ptCount val="2"/>
                <c:pt idx="0">
                  <c:v>casual</c:v>
                </c:pt>
                <c:pt idx="1">
                  <c:v>member</c:v>
                </c:pt>
              </c:strCache>
            </c:strRef>
          </c:cat>
          <c:val>
            <c:numRef>
              <c:f>Analysis!$D$50:$D$52</c:f>
              <c:numCache>
                <c:formatCode>h:mm:ss;@</c:formatCode>
                <c:ptCount val="2"/>
                <c:pt idx="0">
                  <c:v>1.2939291552047233E-2</c:v>
                </c:pt>
                <c:pt idx="1">
                  <c:v>7.6421776657033041E-3</c:v>
                </c:pt>
              </c:numCache>
            </c:numRef>
          </c:val>
          <c:extLst>
            <c:ext xmlns:c16="http://schemas.microsoft.com/office/drawing/2014/chart" uri="{C3380CC4-5D6E-409C-BE32-E72D297353CC}">
              <c16:uniqueId val="{00000002-4542-4752-9709-89991D1477DF}"/>
            </c:ext>
          </c:extLst>
        </c:ser>
        <c:ser>
          <c:idx val="3"/>
          <c:order val="3"/>
          <c:tx>
            <c:strRef>
              <c:f>Analysis!$E$48:$E$49</c:f>
              <c:strCache>
                <c:ptCount val="1"/>
                <c:pt idx="0">
                  <c:v>4</c:v>
                </c:pt>
              </c:strCache>
            </c:strRef>
          </c:tx>
          <c:spPr>
            <a:solidFill>
              <a:schemeClr val="accent4"/>
            </a:solidFill>
            <a:ln>
              <a:noFill/>
            </a:ln>
            <a:effectLst/>
          </c:spPr>
          <c:invertIfNegative val="0"/>
          <c:cat>
            <c:strRef>
              <c:f>Analysis!$A$50:$A$52</c:f>
              <c:strCache>
                <c:ptCount val="2"/>
                <c:pt idx="0">
                  <c:v>casual</c:v>
                </c:pt>
                <c:pt idx="1">
                  <c:v>member</c:v>
                </c:pt>
              </c:strCache>
            </c:strRef>
          </c:cat>
          <c:val>
            <c:numRef>
              <c:f>Analysis!$E$50:$E$52</c:f>
              <c:numCache>
                <c:formatCode>h:mm:ss;@</c:formatCode>
                <c:ptCount val="2"/>
                <c:pt idx="0">
                  <c:v>1.2262517473630724E-2</c:v>
                </c:pt>
                <c:pt idx="1">
                  <c:v>7.3175021485995754E-3</c:v>
                </c:pt>
              </c:numCache>
            </c:numRef>
          </c:val>
          <c:extLst>
            <c:ext xmlns:c16="http://schemas.microsoft.com/office/drawing/2014/chart" uri="{C3380CC4-5D6E-409C-BE32-E72D297353CC}">
              <c16:uniqueId val="{00000003-4542-4752-9709-89991D1477DF}"/>
            </c:ext>
          </c:extLst>
        </c:ser>
        <c:ser>
          <c:idx val="4"/>
          <c:order val="4"/>
          <c:tx>
            <c:strRef>
              <c:f>Analysis!$F$48:$F$49</c:f>
              <c:strCache>
                <c:ptCount val="1"/>
                <c:pt idx="0">
                  <c:v>5</c:v>
                </c:pt>
              </c:strCache>
            </c:strRef>
          </c:tx>
          <c:spPr>
            <a:solidFill>
              <a:schemeClr val="accent5"/>
            </a:solidFill>
            <a:ln>
              <a:noFill/>
            </a:ln>
            <a:effectLst/>
          </c:spPr>
          <c:invertIfNegative val="0"/>
          <c:cat>
            <c:strRef>
              <c:f>Analysis!$A$50:$A$52</c:f>
              <c:strCache>
                <c:ptCount val="2"/>
                <c:pt idx="0">
                  <c:v>casual</c:v>
                </c:pt>
                <c:pt idx="1">
                  <c:v>member</c:v>
                </c:pt>
              </c:strCache>
            </c:strRef>
          </c:cat>
          <c:val>
            <c:numRef>
              <c:f>Analysis!$F$50:$F$52</c:f>
              <c:numCache>
                <c:formatCode>h:mm:ss;@</c:formatCode>
                <c:ptCount val="2"/>
                <c:pt idx="0">
                  <c:v>1.2155919224173613E-2</c:v>
                </c:pt>
                <c:pt idx="1">
                  <c:v>7.3361624409112409E-3</c:v>
                </c:pt>
              </c:numCache>
            </c:numRef>
          </c:val>
          <c:extLst>
            <c:ext xmlns:c16="http://schemas.microsoft.com/office/drawing/2014/chart" uri="{C3380CC4-5D6E-409C-BE32-E72D297353CC}">
              <c16:uniqueId val="{00000004-4542-4752-9709-89991D1477DF}"/>
            </c:ext>
          </c:extLst>
        </c:ser>
        <c:ser>
          <c:idx val="5"/>
          <c:order val="5"/>
          <c:tx>
            <c:strRef>
              <c:f>Analysis!$G$48:$G$49</c:f>
              <c:strCache>
                <c:ptCount val="1"/>
                <c:pt idx="0">
                  <c:v>6</c:v>
                </c:pt>
              </c:strCache>
            </c:strRef>
          </c:tx>
          <c:spPr>
            <a:solidFill>
              <a:schemeClr val="accent6"/>
            </a:solidFill>
            <a:ln>
              <a:noFill/>
            </a:ln>
            <a:effectLst/>
          </c:spPr>
          <c:invertIfNegative val="0"/>
          <c:cat>
            <c:strRef>
              <c:f>Analysis!$A$50:$A$52</c:f>
              <c:strCache>
                <c:ptCount val="2"/>
                <c:pt idx="0">
                  <c:v>casual</c:v>
                </c:pt>
                <c:pt idx="1">
                  <c:v>member</c:v>
                </c:pt>
              </c:strCache>
            </c:strRef>
          </c:cat>
          <c:val>
            <c:numRef>
              <c:f>Analysis!$G$50:$G$52</c:f>
              <c:numCache>
                <c:formatCode>h:mm:ss;@</c:formatCode>
                <c:ptCount val="2"/>
                <c:pt idx="0">
                  <c:v>1.2398587431018866E-2</c:v>
                </c:pt>
                <c:pt idx="1">
                  <c:v>7.7747003901896894E-3</c:v>
                </c:pt>
              </c:numCache>
            </c:numRef>
          </c:val>
          <c:extLst>
            <c:ext xmlns:c16="http://schemas.microsoft.com/office/drawing/2014/chart" uri="{C3380CC4-5D6E-409C-BE32-E72D297353CC}">
              <c16:uniqueId val="{00000005-4542-4752-9709-89991D1477DF}"/>
            </c:ext>
          </c:extLst>
        </c:ser>
        <c:ser>
          <c:idx val="6"/>
          <c:order val="6"/>
          <c:tx>
            <c:strRef>
              <c:f>Analysis!$H$48:$H$49</c:f>
              <c:strCache>
                <c:ptCount val="1"/>
                <c:pt idx="0">
                  <c:v>7</c:v>
                </c:pt>
              </c:strCache>
            </c:strRef>
          </c:tx>
          <c:spPr>
            <a:solidFill>
              <a:schemeClr val="accent1">
                <a:lumMod val="60000"/>
              </a:schemeClr>
            </a:solidFill>
            <a:ln>
              <a:noFill/>
            </a:ln>
            <a:effectLst/>
          </c:spPr>
          <c:invertIfNegative val="0"/>
          <c:cat>
            <c:strRef>
              <c:f>Analysis!$A$50:$A$52</c:f>
              <c:strCache>
                <c:ptCount val="2"/>
                <c:pt idx="0">
                  <c:v>casual</c:v>
                </c:pt>
                <c:pt idx="1">
                  <c:v>member</c:v>
                </c:pt>
              </c:strCache>
            </c:strRef>
          </c:cat>
          <c:val>
            <c:numRef>
              <c:f>Analysis!$H$50:$H$52</c:f>
              <c:numCache>
                <c:formatCode>h:mm:ss;@</c:formatCode>
                <c:ptCount val="2"/>
                <c:pt idx="0">
                  <c:v>1.3893817522277403E-2</c:v>
                </c:pt>
                <c:pt idx="1">
                  <c:v>7.6645292515600903E-3</c:v>
                </c:pt>
              </c:numCache>
            </c:numRef>
          </c:val>
          <c:extLst>
            <c:ext xmlns:c16="http://schemas.microsoft.com/office/drawing/2014/chart" uri="{C3380CC4-5D6E-409C-BE32-E72D297353CC}">
              <c16:uniqueId val="{00000006-4542-4752-9709-89991D1477DF}"/>
            </c:ext>
          </c:extLst>
        </c:ser>
        <c:dLbls>
          <c:showLegendKey val="0"/>
          <c:showVal val="0"/>
          <c:showCatName val="0"/>
          <c:showSerName val="0"/>
          <c:showPercent val="0"/>
          <c:showBubbleSize val="0"/>
        </c:dLbls>
        <c:gapWidth val="219"/>
        <c:overlap val="-27"/>
        <c:axId val="1964930736"/>
        <c:axId val="114585024"/>
      </c:barChart>
      <c:catAx>
        <c:axId val="1964930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585024"/>
        <c:crosses val="autoZero"/>
        <c:auto val="1"/>
        <c:lblAlgn val="ctr"/>
        <c:lblOffset val="100"/>
        <c:noMultiLvlLbl val="0"/>
      </c:catAx>
      <c:valAx>
        <c:axId val="114585024"/>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49307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[2022-divvy-data-aggregated.xlsx]Analysis!PivotTable37</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March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Analysis!$B$53:$B$54</c:f>
              <c:strCache>
                <c:ptCount val="1"/>
                <c:pt idx="0">
                  <c:v>1</c:v>
                </c:pt>
              </c:strCache>
            </c:strRef>
          </c:tx>
          <c:spPr>
            <a:solidFill>
              <a:schemeClr val="accent1"/>
            </a:solidFill>
            <a:ln>
              <a:noFill/>
            </a:ln>
            <a:effectLst/>
          </c:spPr>
          <c:invertIfNegative val="0"/>
          <c:cat>
            <c:strRef>
              <c:f>Analysis!$A$55:$A$57</c:f>
              <c:strCache>
                <c:ptCount val="2"/>
                <c:pt idx="0">
                  <c:v>casual</c:v>
                </c:pt>
                <c:pt idx="1">
                  <c:v>member</c:v>
                </c:pt>
              </c:strCache>
            </c:strRef>
          </c:cat>
          <c:val>
            <c:numRef>
              <c:f>Analysis!$B$55:$B$57</c:f>
              <c:numCache>
                <c:formatCode>h:mm:ss;@</c:formatCode>
                <c:ptCount val="2"/>
                <c:pt idx="0">
                  <c:v>2.0487598458186373E-2</c:v>
                </c:pt>
                <c:pt idx="1">
                  <c:v>9.2737976557304772E-3</c:v>
                </c:pt>
              </c:numCache>
            </c:numRef>
          </c:val>
          <c:extLst>
            <c:ext xmlns:c16="http://schemas.microsoft.com/office/drawing/2014/chart" uri="{C3380CC4-5D6E-409C-BE32-E72D297353CC}">
              <c16:uniqueId val="{00000000-6645-4122-BF2F-A79364BA2D6B}"/>
            </c:ext>
          </c:extLst>
        </c:ser>
        <c:ser>
          <c:idx val="1"/>
          <c:order val="1"/>
          <c:tx>
            <c:strRef>
              <c:f>Analysis!$C$53:$C$54</c:f>
              <c:strCache>
                <c:ptCount val="1"/>
                <c:pt idx="0">
                  <c:v>2</c:v>
                </c:pt>
              </c:strCache>
            </c:strRef>
          </c:tx>
          <c:spPr>
            <a:solidFill>
              <a:schemeClr val="accent2"/>
            </a:solidFill>
            <a:ln>
              <a:noFill/>
            </a:ln>
            <a:effectLst/>
          </c:spPr>
          <c:invertIfNegative val="0"/>
          <c:cat>
            <c:strRef>
              <c:f>Analysis!$A$55:$A$57</c:f>
              <c:strCache>
                <c:ptCount val="2"/>
                <c:pt idx="0">
                  <c:v>casual</c:v>
                </c:pt>
                <c:pt idx="1">
                  <c:v>member</c:v>
                </c:pt>
              </c:strCache>
            </c:strRef>
          </c:cat>
          <c:val>
            <c:numRef>
              <c:f>Analysis!$C$55:$C$57</c:f>
              <c:numCache>
                <c:formatCode>h:mm:ss;@</c:formatCode>
                <c:ptCount val="2"/>
                <c:pt idx="0">
                  <c:v>1.9117768626817553E-2</c:v>
                </c:pt>
                <c:pt idx="1">
                  <c:v>8.4595402220783589E-3</c:v>
                </c:pt>
              </c:numCache>
            </c:numRef>
          </c:val>
          <c:extLst>
            <c:ext xmlns:c16="http://schemas.microsoft.com/office/drawing/2014/chart" uri="{C3380CC4-5D6E-409C-BE32-E72D297353CC}">
              <c16:uniqueId val="{00000001-6645-4122-BF2F-A79364BA2D6B}"/>
            </c:ext>
          </c:extLst>
        </c:ser>
        <c:ser>
          <c:idx val="2"/>
          <c:order val="2"/>
          <c:tx>
            <c:strRef>
              <c:f>Analysis!$D$53:$D$54</c:f>
              <c:strCache>
                <c:ptCount val="1"/>
                <c:pt idx="0">
                  <c:v>3</c:v>
                </c:pt>
              </c:strCache>
            </c:strRef>
          </c:tx>
          <c:spPr>
            <a:solidFill>
              <a:schemeClr val="accent3"/>
            </a:solidFill>
            <a:ln>
              <a:noFill/>
            </a:ln>
            <a:effectLst/>
          </c:spPr>
          <c:invertIfNegative val="0"/>
          <c:cat>
            <c:strRef>
              <c:f>Analysis!$A$55:$A$57</c:f>
              <c:strCache>
                <c:ptCount val="2"/>
                <c:pt idx="0">
                  <c:v>casual</c:v>
                </c:pt>
                <c:pt idx="1">
                  <c:v>member</c:v>
                </c:pt>
              </c:strCache>
            </c:strRef>
          </c:cat>
          <c:val>
            <c:numRef>
              <c:f>Analysis!$D$55:$D$57</c:f>
              <c:numCache>
                <c:formatCode>h:mm:ss;@</c:formatCode>
                <c:ptCount val="2"/>
                <c:pt idx="0">
                  <c:v>1.3145613113606179E-2</c:v>
                </c:pt>
                <c:pt idx="1">
                  <c:v>7.4001748725991984E-3</c:v>
                </c:pt>
              </c:numCache>
            </c:numRef>
          </c:val>
          <c:extLst>
            <c:ext xmlns:c16="http://schemas.microsoft.com/office/drawing/2014/chart" uri="{C3380CC4-5D6E-409C-BE32-E72D297353CC}">
              <c16:uniqueId val="{00000002-6645-4122-BF2F-A79364BA2D6B}"/>
            </c:ext>
          </c:extLst>
        </c:ser>
        <c:ser>
          <c:idx val="3"/>
          <c:order val="3"/>
          <c:tx>
            <c:strRef>
              <c:f>Analysis!$E$53:$E$54</c:f>
              <c:strCache>
                <c:ptCount val="1"/>
                <c:pt idx="0">
                  <c:v>4</c:v>
                </c:pt>
              </c:strCache>
            </c:strRef>
          </c:tx>
          <c:spPr>
            <a:solidFill>
              <a:schemeClr val="accent4"/>
            </a:solidFill>
            <a:ln>
              <a:noFill/>
            </a:ln>
            <a:effectLst/>
          </c:spPr>
          <c:invertIfNegative val="0"/>
          <c:cat>
            <c:strRef>
              <c:f>Analysis!$A$55:$A$57</c:f>
              <c:strCache>
                <c:ptCount val="2"/>
                <c:pt idx="0">
                  <c:v>casual</c:v>
                </c:pt>
                <c:pt idx="1">
                  <c:v>member</c:v>
                </c:pt>
              </c:strCache>
            </c:strRef>
          </c:cat>
          <c:val>
            <c:numRef>
              <c:f>Analysis!$E$55:$E$57</c:f>
              <c:numCache>
                <c:formatCode>h:mm:ss;@</c:formatCode>
                <c:ptCount val="2"/>
                <c:pt idx="0">
                  <c:v>1.6411097738040351E-2</c:v>
                </c:pt>
                <c:pt idx="1">
                  <c:v>8.1107294824371186E-3</c:v>
                </c:pt>
              </c:numCache>
            </c:numRef>
          </c:val>
          <c:extLst>
            <c:ext xmlns:c16="http://schemas.microsoft.com/office/drawing/2014/chart" uri="{C3380CC4-5D6E-409C-BE32-E72D297353CC}">
              <c16:uniqueId val="{00000003-6645-4122-BF2F-A79364BA2D6B}"/>
            </c:ext>
          </c:extLst>
        </c:ser>
        <c:ser>
          <c:idx val="4"/>
          <c:order val="4"/>
          <c:tx>
            <c:strRef>
              <c:f>Analysis!$F$53:$F$54</c:f>
              <c:strCache>
                <c:ptCount val="1"/>
                <c:pt idx="0">
                  <c:v>5</c:v>
                </c:pt>
              </c:strCache>
            </c:strRef>
          </c:tx>
          <c:spPr>
            <a:solidFill>
              <a:schemeClr val="accent5"/>
            </a:solidFill>
            <a:ln>
              <a:noFill/>
            </a:ln>
            <a:effectLst/>
          </c:spPr>
          <c:invertIfNegative val="0"/>
          <c:cat>
            <c:strRef>
              <c:f>Analysis!$A$55:$A$57</c:f>
              <c:strCache>
                <c:ptCount val="2"/>
                <c:pt idx="0">
                  <c:v>casual</c:v>
                </c:pt>
                <c:pt idx="1">
                  <c:v>member</c:v>
                </c:pt>
              </c:strCache>
            </c:strRef>
          </c:cat>
          <c:val>
            <c:numRef>
              <c:f>Analysis!$F$55:$F$57</c:f>
              <c:numCache>
                <c:formatCode>h:mm:ss;@</c:formatCode>
                <c:ptCount val="2"/>
                <c:pt idx="0">
                  <c:v>1.401710467952968E-2</c:v>
                </c:pt>
                <c:pt idx="1">
                  <c:v>7.4065791702527754E-3</c:v>
                </c:pt>
              </c:numCache>
            </c:numRef>
          </c:val>
          <c:extLst>
            <c:ext xmlns:c16="http://schemas.microsoft.com/office/drawing/2014/chart" uri="{C3380CC4-5D6E-409C-BE32-E72D297353CC}">
              <c16:uniqueId val="{00000004-6645-4122-BF2F-A79364BA2D6B}"/>
            </c:ext>
          </c:extLst>
        </c:ser>
        <c:ser>
          <c:idx val="5"/>
          <c:order val="5"/>
          <c:tx>
            <c:strRef>
              <c:f>Analysis!$G$53:$G$54</c:f>
              <c:strCache>
                <c:ptCount val="1"/>
                <c:pt idx="0">
                  <c:v>6</c:v>
                </c:pt>
              </c:strCache>
            </c:strRef>
          </c:tx>
          <c:spPr>
            <a:solidFill>
              <a:schemeClr val="accent6"/>
            </a:solidFill>
            <a:ln>
              <a:noFill/>
            </a:ln>
            <a:effectLst/>
          </c:spPr>
          <c:invertIfNegative val="0"/>
          <c:cat>
            <c:strRef>
              <c:f>Analysis!$A$55:$A$57</c:f>
              <c:strCache>
                <c:ptCount val="2"/>
                <c:pt idx="0">
                  <c:v>casual</c:v>
                </c:pt>
                <c:pt idx="1">
                  <c:v>member</c:v>
                </c:pt>
              </c:strCache>
            </c:strRef>
          </c:cat>
          <c:val>
            <c:numRef>
              <c:f>Analysis!$G$55:$G$57</c:f>
              <c:numCache>
                <c:formatCode>h:mm:ss;@</c:formatCode>
                <c:ptCount val="2"/>
                <c:pt idx="0">
                  <c:v>1.3204342897956771E-2</c:v>
                </c:pt>
                <c:pt idx="1">
                  <c:v>7.5930376623938546E-3</c:v>
                </c:pt>
              </c:numCache>
            </c:numRef>
          </c:val>
          <c:extLst>
            <c:ext xmlns:c16="http://schemas.microsoft.com/office/drawing/2014/chart" uri="{C3380CC4-5D6E-409C-BE32-E72D297353CC}">
              <c16:uniqueId val="{00000005-6645-4122-BF2F-A79364BA2D6B}"/>
            </c:ext>
          </c:extLst>
        </c:ser>
        <c:ser>
          <c:idx val="6"/>
          <c:order val="6"/>
          <c:tx>
            <c:strRef>
              <c:f>Analysis!$H$53:$H$54</c:f>
              <c:strCache>
                <c:ptCount val="1"/>
                <c:pt idx="0">
                  <c:v>7</c:v>
                </c:pt>
              </c:strCache>
            </c:strRef>
          </c:tx>
          <c:spPr>
            <a:solidFill>
              <a:schemeClr val="accent1">
                <a:lumMod val="60000"/>
              </a:schemeClr>
            </a:solidFill>
            <a:ln>
              <a:noFill/>
            </a:ln>
            <a:effectLst/>
          </c:spPr>
          <c:invertIfNegative val="0"/>
          <c:cat>
            <c:strRef>
              <c:f>Analysis!$A$55:$A$57</c:f>
              <c:strCache>
                <c:ptCount val="2"/>
                <c:pt idx="0">
                  <c:v>casual</c:v>
                </c:pt>
                <c:pt idx="1">
                  <c:v>member</c:v>
                </c:pt>
              </c:strCache>
            </c:strRef>
          </c:cat>
          <c:val>
            <c:numRef>
              <c:f>Analysis!$H$55:$H$57</c:f>
              <c:numCache>
                <c:formatCode>h:mm:ss;@</c:formatCode>
                <c:ptCount val="2"/>
                <c:pt idx="0">
                  <c:v>2.0114461427787264E-2</c:v>
                </c:pt>
                <c:pt idx="1">
                  <c:v>9.3508409539480915E-3</c:v>
                </c:pt>
              </c:numCache>
            </c:numRef>
          </c:val>
          <c:extLst>
            <c:ext xmlns:c16="http://schemas.microsoft.com/office/drawing/2014/chart" uri="{C3380CC4-5D6E-409C-BE32-E72D297353CC}">
              <c16:uniqueId val="{00000006-6645-4122-BF2F-A79364BA2D6B}"/>
            </c:ext>
          </c:extLst>
        </c:ser>
        <c:dLbls>
          <c:showLegendKey val="0"/>
          <c:showVal val="0"/>
          <c:showCatName val="0"/>
          <c:showSerName val="0"/>
          <c:showPercent val="0"/>
          <c:showBubbleSize val="0"/>
        </c:dLbls>
        <c:gapWidth val="219"/>
        <c:overlap val="-27"/>
        <c:axId val="334530704"/>
        <c:axId val="334531952"/>
      </c:barChart>
      <c:catAx>
        <c:axId val="334530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531952"/>
        <c:crosses val="autoZero"/>
        <c:auto val="1"/>
        <c:lblAlgn val="ctr"/>
        <c:lblOffset val="100"/>
        <c:noMultiLvlLbl val="0"/>
      </c:catAx>
      <c:valAx>
        <c:axId val="334531952"/>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53070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[2022-divvy-data-aggregated.xlsx]Analysis!PivotTable38</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April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Analysis!$B$58:$B$59</c:f>
              <c:strCache>
                <c:ptCount val="1"/>
                <c:pt idx="0">
                  <c:v>1</c:v>
                </c:pt>
              </c:strCache>
            </c:strRef>
          </c:tx>
          <c:spPr>
            <a:solidFill>
              <a:schemeClr val="accent1"/>
            </a:solidFill>
            <a:ln>
              <a:noFill/>
            </a:ln>
            <a:effectLst/>
          </c:spPr>
          <c:invertIfNegative val="0"/>
          <c:cat>
            <c:strRef>
              <c:f>Analysis!$A$60:$A$62</c:f>
              <c:strCache>
                <c:ptCount val="2"/>
                <c:pt idx="0">
                  <c:v>casual</c:v>
                </c:pt>
                <c:pt idx="1">
                  <c:v>member</c:v>
                </c:pt>
              </c:strCache>
            </c:strRef>
          </c:cat>
          <c:val>
            <c:numRef>
              <c:f>Analysis!$B$60:$B$62</c:f>
              <c:numCache>
                <c:formatCode>h:mm:ss;@</c:formatCode>
                <c:ptCount val="2"/>
                <c:pt idx="0">
                  <c:v>1.814442066111888E-2</c:v>
                </c:pt>
                <c:pt idx="1">
                  <c:v>8.5877383649112377E-3</c:v>
                </c:pt>
              </c:numCache>
            </c:numRef>
          </c:val>
          <c:extLst>
            <c:ext xmlns:c16="http://schemas.microsoft.com/office/drawing/2014/chart" uri="{C3380CC4-5D6E-409C-BE32-E72D297353CC}">
              <c16:uniqueId val="{00000000-A7BB-4901-8472-BE3BED13E968}"/>
            </c:ext>
          </c:extLst>
        </c:ser>
        <c:ser>
          <c:idx val="1"/>
          <c:order val="1"/>
          <c:tx>
            <c:strRef>
              <c:f>Analysis!$C$58:$C$59</c:f>
              <c:strCache>
                <c:ptCount val="1"/>
                <c:pt idx="0">
                  <c:v>2</c:v>
                </c:pt>
              </c:strCache>
            </c:strRef>
          </c:tx>
          <c:spPr>
            <a:solidFill>
              <a:schemeClr val="accent2"/>
            </a:solidFill>
            <a:ln>
              <a:noFill/>
            </a:ln>
            <a:effectLst/>
          </c:spPr>
          <c:invertIfNegative val="0"/>
          <c:cat>
            <c:strRef>
              <c:f>Analysis!$A$60:$A$62</c:f>
              <c:strCache>
                <c:ptCount val="2"/>
                <c:pt idx="0">
                  <c:v>casual</c:v>
                </c:pt>
                <c:pt idx="1">
                  <c:v>member</c:v>
                </c:pt>
              </c:strCache>
            </c:strRef>
          </c:cat>
          <c:val>
            <c:numRef>
              <c:f>Analysis!$C$60:$C$62</c:f>
              <c:numCache>
                <c:formatCode>h:mm:ss;@</c:formatCode>
                <c:ptCount val="2"/>
                <c:pt idx="0">
                  <c:v>1.4668361472638898E-2</c:v>
                </c:pt>
                <c:pt idx="1">
                  <c:v>7.3567599605730716E-3</c:v>
                </c:pt>
              </c:numCache>
            </c:numRef>
          </c:val>
          <c:extLst>
            <c:ext xmlns:c16="http://schemas.microsoft.com/office/drawing/2014/chart" uri="{C3380CC4-5D6E-409C-BE32-E72D297353CC}">
              <c16:uniqueId val="{00000001-A7BB-4901-8472-BE3BED13E968}"/>
            </c:ext>
          </c:extLst>
        </c:ser>
        <c:ser>
          <c:idx val="2"/>
          <c:order val="2"/>
          <c:tx>
            <c:strRef>
              <c:f>Analysis!$D$58:$D$59</c:f>
              <c:strCache>
                <c:ptCount val="1"/>
                <c:pt idx="0">
                  <c:v>3</c:v>
                </c:pt>
              </c:strCache>
            </c:strRef>
          </c:tx>
          <c:spPr>
            <a:solidFill>
              <a:schemeClr val="accent3"/>
            </a:solidFill>
            <a:ln>
              <a:noFill/>
            </a:ln>
            <a:effectLst/>
          </c:spPr>
          <c:invertIfNegative val="0"/>
          <c:cat>
            <c:strRef>
              <c:f>Analysis!$A$60:$A$62</c:f>
              <c:strCache>
                <c:ptCount val="2"/>
                <c:pt idx="0">
                  <c:v>casual</c:v>
                </c:pt>
                <c:pt idx="1">
                  <c:v>member</c:v>
                </c:pt>
              </c:strCache>
            </c:strRef>
          </c:cat>
          <c:val>
            <c:numRef>
              <c:f>Analysis!$D$60:$D$62</c:f>
              <c:numCache>
                <c:formatCode>h:mm:ss;@</c:formatCode>
                <c:ptCount val="2"/>
                <c:pt idx="0">
                  <c:v>1.4223844978999436E-2</c:v>
                </c:pt>
                <c:pt idx="1">
                  <c:v>7.4217891219272589E-3</c:v>
                </c:pt>
              </c:numCache>
            </c:numRef>
          </c:val>
          <c:extLst>
            <c:ext xmlns:c16="http://schemas.microsoft.com/office/drawing/2014/chart" uri="{C3380CC4-5D6E-409C-BE32-E72D297353CC}">
              <c16:uniqueId val="{00000002-A7BB-4901-8472-BE3BED13E968}"/>
            </c:ext>
          </c:extLst>
        </c:ser>
        <c:ser>
          <c:idx val="3"/>
          <c:order val="3"/>
          <c:tx>
            <c:strRef>
              <c:f>Analysis!$E$58:$E$59</c:f>
              <c:strCache>
                <c:ptCount val="1"/>
                <c:pt idx="0">
                  <c:v>4</c:v>
                </c:pt>
              </c:strCache>
            </c:strRef>
          </c:tx>
          <c:spPr>
            <a:solidFill>
              <a:schemeClr val="accent4"/>
            </a:solidFill>
            <a:ln>
              <a:noFill/>
            </a:ln>
            <a:effectLst/>
          </c:spPr>
          <c:invertIfNegative val="0"/>
          <c:cat>
            <c:strRef>
              <c:f>Analysis!$A$60:$A$62</c:f>
              <c:strCache>
                <c:ptCount val="2"/>
                <c:pt idx="0">
                  <c:v>casual</c:v>
                </c:pt>
                <c:pt idx="1">
                  <c:v>member</c:v>
                </c:pt>
              </c:strCache>
            </c:strRef>
          </c:cat>
          <c:val>
            <c:numRef>
              <c:f>Analysis!$E$60:$E$62</c:f>
              <c:numCache>
                <c:formatCode>h:mm:ss;@</c:formatCode>
                <c:ptCount val="2"/>
                <c:pt idx="0">
                  <c:v>1.2429937946936268E-2</c:v>
                </c:pt>
                <c:pt idx="1">
                  <c:v>7.2259145473316244E-3</c:v>
                </c:pt>
              </c:numCache>
            </c:numRef>
          </c:val>
          <c:extLst>
            <c:ext xmlns:c16="http://schemas.microsoft.com/office/drawing/2014/chart" uri="{C3380CC4-5D6E-409C-BE32-E72D297353CC}">
              <c16:uniqueId val="{00000003-A7BB-4901-8472-BE3BED13E968}"/>
            </c:ext>
          </c:extLst>
        </c:ser>
        <c:ser>
          <c:idx val="4"/>
          <c:order val="4"/>
          <c:tx>
            <c:strRef>
              <c:f>Analysis!$F$58:$F$59</c:f>
              <c:strCache>
                <c:ptCount val="1"/>
                <c:pt idx="0">
                  <c:v>5</c:v>
                </c:pt>
              </c:strCache>
            </c:strRef>
          </c:tx>
          <c:spPr>
            <a:solidFill>
              <a:schemeClr val="accent5"/>
            </a:solidFill>
            <a:ln>
              <a:noFill/>
            </a:ln>
            <a:effectLst/>
          </c:spPr>
          <c:invertIfNegative val="0"/>
          <c:cat>
            <c:strRef>
              <c:f>Analysis!$A$60:$A$62</c:f>
              <c:strCache>
                <c:ptCount val="2"/>
                <c:pt idx="0">
                  <c:v>casual</c:v>
                </c:pt>
                <c:pt idx="1">
                  <c:v>member</c:v>
                </c:pt>
              </c:strCache>
            </c:strRef>
          </c:cat>
          <c:val>
            <c:numRef>
              <c:f>Analysis!$F$60:$F$62</c:f>
              <c:numCache>
                <c:formatCode>h:mm:ss;@</c:formatCode>
                <c:ptCount val="2"/>
                <c:pt idx="0">
                  <c:v>1.516118858891051E-2</c:v>
                </c:pt>
                <c:pt idx="1">
                  <c:v>7.7826898993821128E-3</c:v>
                </c:pt>
              </c:numCache>
            </c:numRef>
          </c:val>
          <c:extLst>
            <c:ext xmlns:c16="http://schemas.microsoft.com/office/drawing/2014/chart" uri="{C3380CC4-5D6E-409C-BE32-E72D297353CC}">
              <c16:uniqueId val="{00000004-A7BB-4901-8472-BE3BED13E968}"/>
            </c:ext>
          </c:extLst>
        </c:ser>
        <c:ser>
          <c:idx val="5"/>
          <c:order val="5"/>
          <c:tx>
            <c:strRef>
              <c:f>Analysis!$G$58:$G$59</c:f>
              <c:strCache>
                <c:ptCount val="1"/>
                <c:pt idx="0">
                  <c:v>6</c:v>
                </c:pt>
              </c:strCache>
            </c:strRef>
          </c:tx>
          <c:spPr>
            <a:solidFill>
              <a:schemeClr val="accent6"/>
            </a:solidFill>
            <a:ln>
              <a:noFill/>
            </a:ln>
            <a:effectLst/>
          </c:spPr>
          <c:invertIfNegative val="0"/>
          <c:cat>
            <c:strRef>
              <c:f>Analysis!$A$60:$A$62</c:f>
              <c:strCache>
                <c:ptCount val="2"/>
                <c:pt idx="0">
                  <c:v>casual</c:v>
                </c:pt>
                <c:pt idx="1">
                  <c:v>member</c:v>
                </c:pt>
              </c:strCache>
            </c:strRef>
          </c:cat>
          <c:val>
            <c:numRef>
              <c:f>Analysis!$G$60:$G$62</c:f>
              <c:numCache>
                <c:formatCode>h:mm:ss;@</c:formatCode>
                <c:ptCount val="2"/>
                <c:pt idx="0">
                  <c:v>1.4053536102868131E-2</c:v>
                </c:pt>
                <c:pt idx="1">
                  <c:v>7.5325102651793777E-3</c:v>
                </c:pt>
              </c:numCache>
            </c:numRef>
          </c:val>
          <c:extLst>
            <c:ext xmlns:c16="http://schemas.microsoft.com/office/drawing/2014/chart" uri="{C3380CC4-5D6E-409C-BE32-E72D297353CC}">
              <c16:uniqueId val="{00000005-A7BB-4901-8472-BE3BED13E968}"/>
            </c:ext>
          </c:extLst>
        </c:ser>
        <c:ser>
          <c:idx val="6"/>
          <c:order val="6"/>
          <c:tx>
            <c:strRef>
              <c:f>Analysis!$H$58:$H$59</c:f>
              <c:strCache>
                <c:ptCount val="1"/>
                <c:pt idx="0">
                  <c:v>7</c:v>
                </c:pt>
              </c:strCache>
            </c:strRef>
          </c:tx>
          <c:spPr>
            <a:solidFill>
              <a:schemeClr val="accent1">
                <a:lumMod val="60000"/>
              </a:schemeClr>
            </a:solidFill>
            <a:ln>
              <a:noFill/>
            </a:ln>
            <a:effectLst/>
          </c:spPr>
          <c:invertIfNegative val="0"/>
          <c:cat>
            <c:strRef>
              <c:f>Analysis!$A$60:$A$62</c:f>
              <c:strCache>
                <c:ptCount val="2"/>
                <c:pt idx="0">
                  <c:v>casual</c:v>
                </c:pt>
                <c:pt idx="1">
                  <c:v>member</c:v>
                </c:pt>
              </c:strCache>
            </c:strRef>
          </c:cat>
          <c:val>
            <c:numRef>
              <c:f>Analysis!$H$60:$H$62</c:f>
              <c:numCache>
                <c:formatCode>h:mm:ss;@</c:formatCode>
                <c:ptCount val="2"/>
                <c:pt idx="0">
                  <c:v>1.9953378750343947E-2</c:v>
                </c:pt>
                <c:pt idx="1">
                  <c:v>9.3036984498092168E-3</c:v>
                </c:pt>
              </c:numCache>
            </c:numRef>
          </c:val>
          <c:extLst>
            <c:ext xmlns:c16="http://schemas.microsoft.com/office/drawing/2014/chart" uri="{C3380CC4-5D6E-409C-BE32-E72D297353CC}">
              <c16:uniqueId val="{00000006-A7BB-4901-8472-BE3BED13E968}"/>
            </c:ext>
          </c:extLst>
        </c:ser>
        <c:dLbls>
          <c:showLegendKey val="0"/>
          <c:showVal val="0"/>
          <c:showCatName val="0"/>
          <c:showSerName val="0"/>
          <c:showPercent val="0"/>
          <c:showBubbleSize val="0"/>
        </c:dLbls>
        <c:gapWidth val="219"/>
        <c:overlap val="-27"/>
        <c:axId val="195260992"/>
        <c:axId val="195257248"/>
      </c:barChart>
      <c:catAx>
        <c:axId val="195260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257248"/>
        <c:crosses val="autoZero"/>
        <c:auto val="1"/>
        <c:lblAlgn val="ctr"/>
        <c:lblOffset val="100"/>
        <c:noMultiLvlLbl val="0"/>
      </c:catAx>
      <c:valAx>
        <c:axId val="195257248"/>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26099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[2022-divvy-data-aggregated.xlsx]Analysis!PivotTable39</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May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Analysis!$B$63:$B$64</c:f>
              <c:strCache>
                <c:ptCount val="1"/>
                <c:pt idx="0">
                  <c:v>1</c:v>
                </c:pt>
              </c:strCache>
            </c:strRef>
          </c:tx>
          <c:spPr>
            <a:solidFill>
              <a:schemeClr val="accent1"/>
            </a:solidFill>
            <a:ln>
              <a:noFill/>
            </a:ln>
            <a:effectLst/>
          </c:spPr>
          <c:invertIfNegative val="0"/>
          <c:cat>
            <c:strRef>
              <c:f>Analysis!$A$65:$A$67</c:f>
              <c:strCache>
                <c:ptCount val="2"/>
                <c:pt idx="0">
                  <c:v>casual</c:v>
                </c:pt>
                <c:pt idx="1">
                  <c:v>member</c:v>
                </c:pt>
              </c:strCache>
            </c:strRef>
          </c:cat>
          <c:val>
            <c:numRef>
              <c:f>Analysis!$B$65:$B$67</c:f>
              <c:numCache>
                <c:formatCode>h:mm:ss;@</c:formatCode>
                <c:ptCount val="2"/>
                <c:pt idx="0">
                  <c:v>1.9911528975333173E-2</c:v>
                </c:pt>
                <c:pt idx="1">
                  <c:v>9.8102985197032061E-3</c:v>
                </c:pt>
              </c:numCache>
            </c:numRef>
          </c:val>
          <c:extLst>
            <c:ext xmlns:c16="http://schemas.microsoft.com/office/drawing/2014/chart" uri="{C3380CC4-5D6E-409C-BE32-E72D297353CC}">
              <c16:uniqueId val="{00000000-6886-40DE-AB54-FFB09F8B8352}"/>
            </c:ext>
          </c:extLst>
        </c:ser>
        <c:ser>
          <c:idx val="1"/>
          <c:order val="1"/>
          <c:tx>
            <c:strRef>
              <c:f>Analysis!$C$63:$C$64</c:f>
              <c:strCache>
                <c:ptCount val="1"/>
                <c:pt idx="0">
                  <c:v>2</c:v>
                </c:pt>
              </c:strCache>
            </c:strRef>
          </c:tx>
          <c:spPr>
            <a:solidFill>
              <a:schemeClr val="accent2"/>
            </a:solidFill>
            <a:ln>
              <a:noFill/>
            </a:ln>
            <a:effectLst/>
          </c:spPr>
          <c:invertIfNegative val="0"/>
          <c:cat>
            <c:strRef>
              <c:f>Analysis!$A$65:$A$67</c:f>
              <c:strCache>
                <c:ptCount val="2"/>
                <c:pt idx="0">
                  <c:v>casual</c:v>
                </c:pt>
                <c:pt idx="1">
                  <c:v>member</c:v>
                </c:pt>
              </c:strCache>
            </c:strRef>
          </c:cat>
          <c:val>
            <c:numRef>
              <c:f>Analysis!$C$65:$C$67</c:f>
              <c:numCache>
                <c:formatCode>h:mm:ss;@</c:formatCode>
                <c:ptCount val="2"/>
                <c:pt idx="0">
                  <c:v>1.9244313832887727E-2</c:v>
                </c:pt>
                <c:pt idx="1">
                  <c:v>9.1229462410635492E-3</c:v>
                </c:pt>
              </c:numCache>
            </c:numRef>
          </c:val>
          <c:extLst>
            <c:ext xmlns:c16="http://schemas.microsoft.com/office/drawing/2014/chart" uri="{C3380CC4-5D6E-409C-BE32-E72D297353CC}">
              <c16:uniqueId val="{00000001-6886-40DE-AB54-FFB09F8B8352}"/>
            </c:ext>
          </c:extLst>
        </c:ser>
        <c:ser>
          <c:idx val="2"/>
          <c:order val="2"/>
          <c:tx>
            <c:strRef>
              <c:f>Analysis!$D$63:$D$64</c:f>
              <c:strCache>
                <c:ptCount val="1"/>
                <c:pt idx="0">
                  <c:v>3</c:v>
                </c:pt>
              </c:strCache>
            </c:strRef>
          </c:tx>
          <c:spPr>
            <a:solidFill>
              <a:schemeClr val="accent3"/>
            </a:solidFill>
            <a:ln>
              <a:noFill/>
            </a:ln>
            <a:effectLst/>
          </c:spPr>
          <c:invertIfNegative val="0"/>
          <c:cat>
            <c:strRef>
              <c:f>Analysis!$A$65:$A$67</c:f>
              <c:strCache>
                <c:ptCount val="2"/>
                <c:pt idx="0">
                  <c:v>casual</c:v>
                </c:pt>
                <c:pt idx="1">
                  <c:v>member</c:v>
                </c:pt>
              </c:strCache>
            </c:strRef>
          </c:cat>
          <c:val>
            <c:numRef>
              <c:f>Analysis!$D$65:$D$67</c:f>
              <c:numCache>
                <c:formatCode>h:mm:ss;@</c:formatCode>
                <c:ptCount val="2"/>
                <c:pt idx="0">
                  <c:v>1.6147838423588967E-2</c:v>
                </c:pt>
                <c:pt idx="1">
                  <c:v>8.6050790558459111E-3</c:v>
                </c:pt>
              </c:numCache>
            </c:numRef>
          </c:val>
          <c:extLst>
            <c:ext xmlns:c16="http://schemas.microsoft.com/office/drawing/2014/chart" uri="{C3380CC4-5D6E-409C-BE32-E72D297353CC}">
              <c16:uniqueId val="{00000002-6886-40DE-AB54-FFB09F8B8352}"/>
            </c:ext>
          </c:extLst>
        </c:ser>
        <c:ser>
          <c:idx val="3"/>
          <c:order val="3"/>
          <c:tx>
            <c:strRef>
              <c:f>Analysis!$E$63:$E$64</c:f>
              <c:strCache>
                <c:ptCount val="1"/>
                <c:pt idx="0">
                  <c:v>4</c:v>
                </c:pt>
              </c:strCache>
            </c:strRef>
          </c:tx>
          <c:spPr>
            <a:solidFill>
              <a:schemeClr val="accent4"/>
            </a:solidFill>
            <a:ln>
              <a:noFill/>
            </a:ln>
            <a:effectLst/>
          </c:spPr>
          <c:invertIfNegative val="0"/>
          <c:cat>
            <c:strRef>
              <c:f>Analysis!$A$65:$A$67</c:f>
              <c:strCache>
                <c:ptCount val="2"/>
                <c:pt idx="0">
                  <c:v>casual</c:v>
                </c:pt>
                <c:pt idx="1">
                  <c:v>member</c:v>
                </c:pt>
              </c:strCache>
            </c:strRef>
          </c:cat>
          <c:val>
            <c:numRef>
              <c:f>Analysis!$E$65:$E$67</c:f>
              <c:numCache>
                <c:formatCode>h:mm:ss;@</c:formatCode>
                <c:ptCount val="2"/>
                <c:pt idx="0">
                  <c:v>1.5044045541427594E-2</c:v>
                </c:pt>
                <c:pt idx="1">
                  <c:v>8.401196310175843E-3</c:v>
                </c:pt>
              </c:numCache>
            </c:numRef>
          </c:val>
          <c:extLst>
            <c:ext xmlns:c16="http://schemas.microsoft.com/office/drawing/2014/chart" uri="{C3380CC4-5D6E-409C-BE32-E72D297353CC}">
              <c16:uniqueId val="{00000003-6886-40DE-AB54-FFB09F8B8352}"/>
            </c:ext>
          </c:extLst>
        </c:ser>
        <c:ser>
          <c:idx val="4"/>
          <c:order val="4"/>
          <c:tx>
            <c:strRef>
              <c:f>Analysis!$F$63:$F$64</c:f>
              <c:strCache>
                <c:ptCount val="1"/>
                <c:pt idx="0">
                  <c:v>5</c:v>
                </c:pt>
              </c:strCache>
            </c:strRef>
          </c:tx>
          <c:spPr>
            <a:solidFill>
              <a:schemeClr val="accent5"/>
            </a:solidFill>
            <a:ln>
              <a:noFill/>
            </a:ln>
            <a:effectLst/>
          </c:spPr>
          <c:invertIfNegative val="0"/>
          <c:cat>
            <c:strRef>
              <c:f>Analysis!$A$65:$A$67</c:f>
              <c:strCache>
                <c:ptCount val="2"/>
                <c:pt idx="0">
                  <c:v>casual</c:v>
                </c:pt>
                <c:pt idx="1">
                  <c:v>member</c:v>
                </c:pt>
              </c:strCache>
            </c:strRef>
          </c:cat>
          <c:val>
            <c:numRef>
              <c:f>Analysis!$F$65:$F$67</c:f>
              <c:numCache>
                <c:formatCode>h:mm:ss;@</c:formatCode>
                <c:ptCount val="2"/>
                <c:pt idx="0">
                  <c:v>1.6430506901404213E-2</c:v>
                </c:pt>
                <c:pt idx="1">
                  <c:v>8.9068148922396874E-3</c:v>
                </c:pt>
              </c:numCache>
            </c:numRef>
          </c:val>
          <c:extLst>
            <c:ext xmlns:c16="http://schemas.microsoft.com/office/drawing/2014/chart" uri="{C3380CC4-5D6E-409C-BE32-E72D297353CC}">
              <c16:uniqueId val="{00000004-6886-40DE-AB54-FFB09F8B8352}"/>
            </c:ext>
          </c:extLst>
        </c:ser>
        <c:ser>
          <c:idx val="5"/>
          <c:order val="5"/>
          <c:tx>
            <c:strRef>
              <c:f>Analysis!$G$63:$G$64</c:f>
              <c:strCache>
                <c:ptCount val="1"/>
                <c:pt idx="0">
                  <c:v>6</c:v>
                </c:pt>
              </c:strCache>
            </c:strRef>
          </c:tx>
          <c:spPr>
            <a:solidFill>
              <a:schemeClr val="accent6"/>
            </a:solidFill>
            <a:ln>
              <a:noFill/>
            </a:ln>
            <a:effectLst/>
          </c:spPr>
          <c:invertIfNegative val="0"/>
          <c:cat>
            <c:strRef>
              <c:f>Analysis!$A$65:$A$67</c:f>
              <c:strCache>
                <c:ptCount val="2"/>
                <c:pt idx="0">
                  <c:v>casual</c:v>
                </c:pt>
                <c:pt idx="1">
                  <c:v>member</c:v>
                </c:pt>
              </c:strCache>
            </c:strRef>
          </c:cat>
          <c:val>
            <c:numRef>
              <c:f>Analysis!$G$65:$G$67</c:f>
              <c:numCache>
                <c:formatCode>h:mm:ss;@</c:formatCode>
                <c:ptCount val="2"/>
                <c:pt idx="0">
                  <c:v>1.6125875433408279E-2</c:v>
                </c:pt>
                <c:pt idx="1">
                  <c:v>8.6189894692612502E-3</c:v>
                </c:pt>
              </c:numCache>
            </c:numRef>
          </c:val>
          <c:extLst>
            <c:ext xmlns:c16="http://schemas.microsoft.com/office/drawing/2014/chart" uri="{C3380CC4-5D6E-409C-BE32-E72D297353CC}">
              <c16:uniqueId val="{00000005-6886-40DE-AB54-FFB09F8B8352}"/>
            </c:ext>
          </c:extLst>
        </c:ser>
        <c:ser>
          <c:idx val="6"/>
          <c:order val="6"/>
          <c:tx>
            <c:strRef>
              <c:f>Analysis!$H$63:$H$64</c:f>
              <c:strCache>
                <c:ptCount val="1"/>
                <c:pt idx="0">
                  <c:v>7</c:v>
                </c:pt>
              </c:strCache>
            </c:strRef>
          </c:tx>
          <c:spPr>
            <a:solidFill>
              <a:schemeClr val="accent1">
                <a:lumMod val="60000"/>
              </a:schemeClr>
            </a:solidFill>
            <a:ln>
              <a:noFill/>
            </a:ln>
            <a:effectLst/>
          </c:spPr>
          <c:invertIfNegative val="0"/>
          <c:cat>
            <c:strRef>
              <c:f>Analysis!$A$65:$A$67</c:f>
              <c:strCache>
                <c:ptCount val="2"/>
                <c:pt idx="0">
                  <c:v>casual</c:v>
                </c:pt>
                <c:pt idx="1">
                  <c:v>member</c:v>
                </c:pt>
              </c:strCache>
            </c:strRef>
          </c:cat>
          <c:val>
            <c:numRef>
              <c:f>Analysis!$H$65:$H$67</c:f>
              <c:numCache>
                <c:formatCode>h:mm:ss;@</c:formatCode>
                <c:ptCount val="2"/>
                <c:pt idx="0">
                  <c:v>1.9442342257119039E-2</c:v>
                </c:pt>
                <c:pt idx="1">
                  <c:v>1.0080055191317586E-2</c:v>
                </c:pt>
              </c:numCache>
            </c:numRef>
          </c:val>
          <c:extLst>
            <c:ext xmlns:c16="http://schemas.microsoft.com/office/drawing/2014/chart" uri="{C3380CC4-5D6E-409C-BE32-E72D297353CC}">
              <c16:uniqueId val="{00000006-6886-40DE-AB54-FFB09F8B8352}"/>
            </c:ext>
          </c:extLst>
        </c:ser>
        <c:dLbls>
          <c:showLegendKey val="0"/>
          <c:showVal val="0"/>
          <c:showCatName val="0"/>
          <c:showSerName val="0"/>
          <c:showPercent val="0"/>
          <c:showBubbleSize val="0"/>
        </c:dLbls>
        <c:gapWidth val="219"/>
        <c:overlap val="-27"/>
        <c:axId val="1746297984"/>
        <c:axId val="1746296736"/>
      </c:barChart>
      <c:catAx>
        <c:axId val="1746297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6296736"/>
        <c:crosses val="autoZero"/>
        <c:auto val="1"/>
        <c:lblAlgn val="ctr"/>
        <c:lblOffset val="100"/>
        <c:noMultiLvlLbl val="0"/>
      </c:catAx>
      <c:valAx>
        <c:axId val="1746296736"/>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629798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[2022-divvy-data-aggregated.xlsx]Analysis!PivotTable40</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June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Analysis!$B$68:$B$69</c:f>
              <c:strCache>
                <c:ptCount val="1"/>
                <c:pt idx="0">
                  <c:v>1</c:v>
                </c:pt>
              </c:strCache>
            </c:strRef>
          </c:tx>
          <c:spPr>
            <a:solidFill>
              <a:schemeClr val="accent1"/>
            </a:solidFill>
            <a:ln>
              <a:noFill/>
            </a:ln>
            <a:effectLst/>
          </c:spPr>
          <c:invertIfNegative val="0"/>
          <c:cat>
            <c:strRef>
              <c:f>Analysis!$A$70:$A$72</c:f>
              <c:strCache>
                <c:ptCount val="2"/>
                <c:pt idx="0">
                  <c:v>casual</c:v>
                </c:pt>
                <c:pt idx="1">
                  <c:v>member</c:v>
                </c:pt>
              </c:strCache>
            </c:strRef>
          </c:cat>
          <c:val>
            <c:numRef>
              <c:f>Analysis!$B$70:$B$72</c:f>
              <c:numCache>
                <c:formatCode>h:mm:ss;@</c:formatCode>
                <c:ptCount val="2"/>
                <c:pt idx="0">
                  <c:v>1.8990821450445099E-2</c:v>
                </c:pt>
                <c:pt idx="1">
                  <c:v>1.0746337400748969E-2</c:v>
                </c:pt>
              </c:numCache>
            </c:numRef>
          </c:val>
          <c:extLst>
            <c:ext xmlns:c16="http://schemas.microsoft.com/office/drawing/2014/chart" uri="{C3380CC4-5D6E-409C-BE32-E72D297353CC}">
              <c16:uniqueId val="{00000000-8B35-44F1-BA76-4C721F0F1AA9}"/>
            </c:ext>
          </c:extLst>
        </c:ser>
        <c:ser>
          <c:idx val="1"/>
          <c:order val="1"/>
          <c:tx>
            <c:strRef>
              <c:f>Analysis!$C$68:$C$69</c:f>
              <c:strCache>
                <c:ptCount val="1"/>
                <c:pt idx="0">
                  <c:v>2</c:v>
                </c:pt>
              </c:strCache>
            </c:strRef>
          </c:tx>
          <c:spPr>
            <a:solidFill>
              <a:schemeClr val="accent2"/>
            </a:solidFill>
            <a:ln>
              <a:noFill/>
            </a:ln>
            <a:effectLst/>
          </c:spPr>
          <c:invertIfNegative val="0"/>
          <c:cat>
            <c:strRef>
              <c:f>Analysis!$A$70:$A$72</c:f>
              <c:strCache>
                <c:ptCount val="2"/>
                <c:pt idx="0">
                  <c:v>casual</c:v>
                </c:pt>
                <c:pt idx="1">
                  <c:v>member</c:v>
                </c:pt>
              </c:strCache>
            </c:strRef>
          </c:cat>
          <c:val>
            <c:numRef>
              <c:f>Analysis!$C$70:$C$72</c:f>
              <c:numCache>
                <c:formatCode>h:mm:ss;@</c:formatCode>
                <c:ptCount val="2"/>
                <c:pt idx="0">
                  <c:v>1.6862041916257817E-2</c:v>
                </c:pt>
                <c:pt idx="1">
                  <c:v>8.955603997919722E-3</c:v>
                </c:pt>
              </c:numCache>
            </c:numRef>
          </c:val>
          <c:extLst>
            <c:ext xmlns:c16="http://schemas.microsoft.com/office/drawing/2014/chart" uri="{C3380CC4-5D6E-409C-BE32-E72D297353CC}">
              <c16:uniqueId val="{00000001-8B35-44F1-BA76-4C721F0F1AA9}"/>
            </c:ext>
          </c:extLst>
        </c:ser>
        <c:ser>
          <c:idx val="2"/>
          <c:order val="2"/>
          <c:tx>
            <c:strRef>
              <c:f>Analysis!$D$68:$D$69</c:f>
              <c:strCache>
                <c:ptCount val="1"/>
                <c:pt idx="0">
                  <c:v>3</c:v>
                </c:pt>
              </c:strCache>
            </c:strRef>
          </c:tx>
          <c:spPr>
            <a:solidFill>
              <a:schemeClr val="accent3"/>
            </a:solidFill>
            <a:ln>
              <a:noFill/>
            </a:ln>
            <a:effectLst/>
          </c:spPr>
          <c:invertIfNegative val="0"/>
          <c:cat>
            <c:strRef>
              <c:f>Analysis!$A$70:$A$72</c:f>
              <c:strCache>
                <c:ptCount val="2"/>
                <c:pt idx="0">
                  <c:v>casual</c:v>
                </c:pt>
                <c:pt idx="1">
                  <c:v>member</c:v>
                </c:pt>
              </c:strCache>
            </c:strRef>
          </c:cat>
          <c:val>
            <c:numRef>
              <c:f>Analysis!$D$70:$D$72</c:f>
              <c:numCache>
                <c:formatCode>h:mm:ss;@</c:formatCode>
                <c:ptCount val="2"/>
                <c:pt idx="0">
                  <c:v>1.5575598718840528E-2</c:v>
                </c:pt>
                <c:pt idx="1">
                  <c:v>9.1482086056446938E-3</c:v>
                </c:pt>
              </c:numCache>
            </c:numRef>
          </c:val>
          <c:extLst>
            <c:ext xmlns:c16="http://schemas.microsoft.com/office/drawing/2014/chart" uri="{C3380CC4-5D6E-409C-BE32-E72D297353CC}">
              <c16:uniqueId val="{00000002-8B35-44F1-BA76-4C721F0F1AA9}"/>
            </c:ext>
          </c:extLst>
        </c:ser>
        <c:ser>
          <c:idx val="3"/>
          <c:order val="3"/>
          <c:tx>
            <c:strRef>
              <c:f>Analysis!$E$68:$E$69</c:f>
              <c:strCache>
                <c:ptCount val="1"/>
                <c:pt idx="0">
                  <c:v>4</c:v>
                </c:pt>
              </c:strCache>
            </c:strRef>
          </c:tx>
          <c:spPr>
            <a:solidFill>
              <a:schemeClr val="accent4"/>
            </a:solidFill>
            <a:ln>
              <a:noFill/>
            </a:ln>
            <a:effectLst/>
          </c:spPr>
          <c:invertIfNegative val="0"/>
          <c:cat>
            <c:strRef>
              <c:f>Analysis!$A$70:$A$72</c:f>
              <c:strCache>
                <c:ptCount val="2"/>
                <c:pt idx="0">
                  <c:v>casual</c:v>
                </c:pt>
                <c:pt idx="1">
                  <c:v>member</c:v>
                </c:pt>
              </c:strCache>
            </c:strRef>
          </c:cat>
          <c:val>
            <c:numRef>
              <c:f>Analysis!$E$70:$E$72</c:f>
              <c:numCache>
                <c:formatCode>h:mm:ss;@</c:formatCode>
                <c:ptCount val="2"/>
                <c:pt idx="0">
                  <c:v>1.4543736494880558E-2</c:v>
                </c:pt>
                <c:pt idx="1">
                  <c:v>8.8701986359224824E-3</c:v>
                </c:pt>
              </c:numCache>
            </c:numRef>
          </c:val>
          <c:extLst>
            <c:ext xmlns:c16="http://schemas.microsoft.com/office/drawing/2014/chart" uri="{C3380CC4-5D6E-409C-BE32-E72D297353CC}">
              <c16:uniqueId val="{00000003-8B35-44F1-BA76-4C721F0F1AA9}"/>
            </c:ext>
          </c:extLst>
        </c:ser>
        <c:ser>
          <c:idx val="4"/>
          <c:order val="4"/>
          <c:tx>
            <c:strRef>
              <c:f>Analysis!$F$68:$F$69</c:f>
              <c:strCache>
                <c:ptCount val="1"/>
                <c:pt idx="0">
                  <c:v>5</c:v>
                </c:pt>
              </c:strCache>
            </c:strRef>
          </c:tx>
          <c:spPr>
            <a:solidFill>
              <a:schemeClr val="accent5"/>
            </a:solidFill>
            <a:ln>
              <a:noFill/>
            </a:ln>
            <a:effectLst/>
          </c:spPr>
          <c:invertIfNegative val="0"/>
          <c:cat>
            <c:strRef>
              <c:f>Analysis!$A$70:$A$72</c:f>
              <c:strCache>
                <c:ptCount val="2"/>
                <c:pt idx="0">
                  <c:v>casual</c:v>
                </c:pt>
                <c:pt idx="1">
                  <c:v>member</c:v>
                </c:pt>
              </c:strCache>
            </c:strRef>
          </c:cat>
          <c:val>
            <c:numRef>
              <c:f>Analysis!$F$70:$F$72</c:f>
              <c:numCache>
                <c:formatCode>h:mm:ss;@</c:formatCode>
                <c:ptCount val="2"/>
                <c:pt idx="0">
                  <c:v>1.5431739433731842E-2</c:v>
                </c:pt>
                <c:pt idx="1">
                  <c:v>9.2313964474678156E-3</c:v>
                </c:pt>
              </c:numCache>
            </c:numRef>
          </c:val>
          <c:extLst>
            <c:ext xmlns:c16="http://schemas.microsoft.com/office/drawing/2014/chart" uri="{C3380CC4-5D6E-409C-BE32-E72D297353CC}">
              <c16:uniqueId val="{00000004-8B35-44F1-BA76-4C721F0F1AA9}"/>
            </c:ext>
          </c:extLst>
        </c:ser>
        <c:ser>
          <c:idx val="5"/>
          <c:order val="5"/>
          <c:tx>
            <c:strRef>
              <c:f>Analysis!$G$68:$G$69</c:f>
              <c:strCache>
                <c:ptCount val="1"/>
                <c:pt idx="0">
                  <c:v>6</c:v>
                </c:pt>
              </c:strCache>
            </c:strRef>
          </c:tx>
          <c:spPr>
            <a:solidFill>
              <a:schemeClr val="accent6"/>
            </a:solidFill>
            <a:ln>
              <a:noFill/>
            </a:ln>
            <a:effectLst/>
          </c:spPr>
          <c:invertIfNegative val="0"/>
          <c:cat>
            <c:strRef>
              <c:f>Analysis!$A$70:$A$72</c:f>
              <c:strCache>
                <c:ptCount val="2"/>
                <c:pt idx="0">
                  <c:v>casual</c:v>
                </c:pt>
                <c:pt idx="1">
                  <c:v>member</c:v>
                </c:pt>
              </c:strCache>
            </c:strRef>
          </c:cat>
          <c:val>
            <c:numRef>
              <c:f>Analysis!$G$70:$G$72</c:f>
              <c:numCache>
                <c:formatCode>h:mm:ss;@</c:formatCode>
                <c:ptCount val="2"/>
                <c:pt idx="0">
                  <c:v>1.6276747074453767E-2</c:v>
                </c:pt>
                <c:pt idx="1">
                  <c:v>9.4464046187423458E-3</c:v>
                </c:pt>
              </c:numCache>
            </c:numRef>
          </c:val>
          <c:extLst>
            <c:ext xmlns:c16="http://schemas.microsoft.com/office/drawing/2014/chart" uri="{C3380CC4-5D6E-409C-BE32-E72D297353CC}">
              <c16:uniqueId val="{00000005-8B35-44F1-BA76-4C721F0F1AA9}"/>
            </c:ext>
          </c:extLst>
        </c:ser>
        <c:ser>
          <c:idx val="6"/>
          <c:order val="6"/>
          <c:tx>
            <c:strRef>
              <c:f>Analysis!$H$68:$H$69</c:f>
              <c:strCache>
                <c:ptCount val="1"/>
                <c:pt idx="0">
                  <c:v>7</c:v>
                </c:pt>
              </c:strCache>
            </c:strRef>
          </c:tx>
          <c:spPr>
            <a:solidFill>
              <a:schemeClr val="accent1">
                <a:lumMod val="60000"/>
              </a:schemeClr>
            </a:solidFill>
            <a:ln>
              <a:noFill/>
            </a:ln>
            <a:effectLst/>
          </c:spPr>
          <c:invertIfNegative val="0"/>
          <c:cat>
            <c:strRef>
              <c:f>Analysis!$A$70:$A$72</c:f>
              <c:strCache>
                <c:ptCount val="2"/>
                <c:pt idx="0">
                  <c:v>casual</c:v>
                </c:pt>
                <c:pt idx="1">
                  <c:v>member</c:v>
                </c:pt>
              </c:strCache>
            </c:strRef>
          </c:cat>
          <c:val>
            <c:numRef>
              <c:f>Analysis!$H$70:$H$72</c:f>
              <c:numCache>
                <c:formatCode>h:mm:ss;@</c:formatCode>
                <c:ptCount val="2"/>
                <c:pt idx="0">
                  <c:v>1.7605148038407764E-2</c:v>
                </c:pt>
                <c:pt idx="1">
                  <c:v>1.0354284890194411E-2</c:v>
                </c:pt>
              </c:numCache>
            </c:numRef>
          </c:val>
          <c:extLst>
            <c:ext xmlns:c16="http://schemas.microsoft.com/office/drawing/2014/chart" uri="{C3380CC4-5D6E-409C-BE32-E72D297353CC}">
              <c16:uniqueId val="{00000006-8B35-44F1-BA76-4C721F0F1AA9}"/>
            </c:ext>
          </c:extLst>
        </c:ser>
        <c:dLbls>
          <c:showLegendKey val="0"/>
          <c:showVal val="0"/>
          <c:showCatName val="0"/>
          <c:showSerName val="0"/>
          <c:showPercent val="0"/>
          <c:showBubbleSize val="0"/>
        </c:dLbls>
        <c:gapWidth val="219"/>
        <c:overlap val="-27"/>
        <c:axId val="1840280224"/>
        <c:axId val="1840281056"/>
      </c:barChart>
      <c:catAx>
        <c:axId val="1840280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0281056"/>
        <c:crosses val="autoZero"/>
        <c:auto val="1"/>
        <c:lblAlgn val="ctr"/>
        <c:lblOffset val="100"/>
        <c:noMultiLvlLbl val="0"/>
      </c:catAx>
      <c:valAx>
        <c:axId val="1840281056"/>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02802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[2022-divvy-data-aggregated.xlsx]Analysis!PivotTable41</c:name>
    <c:fmtId val="1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July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Analysis!$B$73:$B$74</c:f>
              <c:strCache>
                <c:ptCount val="1"/>
                <c:pt idx="0">
                  <c:v>1</c:v>
                </c:pt>
              </c:strCache>
            </c:strRef>
          </c:tx>
          <c:spPr>
            <a:solidFill>
              <a:schemeClr val="accent1"/>
            </a:solidFill>
            <a:ln>
              <a:noFill/>
            </a:ln>
            <a:effectLst/>
          </c:spPr>
          <c:invertIfNegative val="0"/>
          <c:cat>
            <c:strRef>
              <c:f>Analysis!$A$75:$A$77</c:f>
              <c:strCache>
                <c:ptCount val="2"/>
                <c:pt idx="0">
                  <c:v>casual</c:v>
                </c:pt>
                <c:pt idx="1">
                  <c:v>member</c:v>
                </c:pt>
              </c:strCache>
            </c:strRef>
          </c:cat>
          <c:val>
            <c:numRef>
              <c:f>Analysis!$B$75:$B$77</c:f>
              <c:numCache>
                <c:formatCode>h:mm:ss;@</c:formatCode>
                <c:ptCount val="2"/>
                <c:pt idx="0">
                  <c:v>1.8465028490935842E-2</c:v>
                </c:pt>
                <c:pt idx="1">
                  <c:v>1.0266317908585669E-2</c:v>
                </c:pt>
              </c:numCache>
            </c:numRef>
          </c:val>
          <c:extLst>
            <c:ext xmlns:c16="http://schemas.microsoft.com/office/drawing/2014/chart" uri="{C3380CC4-5D6E-409C-BE32-E72D297353CC}">
              <c16:uniqueId val="{00000000-1E04-4B7F-B766-B693D099C549}"/>
            </c:ext>
          </c:extLst>
        </c:ser>
        <c:ser>
          <c:idx val="1"/>
          <c:order val="1"/>
          <c:tx>
            <c:strRef>
              <c:f>Analysis!$C$73:$C$74</c:f>
              <c:strCache>
                <c:ptCount val="1"/>
                <c:pt idx="0">
                  <c:v>2</c:v>
                </c:pt>
              </c:strCache>
            </c:strRef>
          </c:tx>
          <c:spPr>
            <a:solidFill>
              <a:schemeClr val="accent2"/>
            </a:solidFill>
            <a:ln>
              <a:noFill/>
            </a:ln>
            <a:effectLst/>
          </c:spPr>
          <c:invertIfNegative val="0"/>
          <c:cat>
            <c:strRef>
              <c:f>Analysis!$A$75:$A$77</c:f>
              <c:strCache>
                <c:ptCount val="2"/>
                <c:pt idx="0">
                  <c:v>casual</c:v>
                </c:pt>
                <c:pt idx="1">
                  <c:v>member</c:v>
                </c:pt>
              </c:strCache>
            </c:strRef>
          </c:cat>
          <c:val>
            <c:numRef>
              <c:f>Analysis!$C$75:$C$77</c:f>
              <c:numCache>
                <c:formatCode>h:mm:ss;@</c:formatCode>
                <c:ptCount val="2"/>
                <c:pt idx="0">
                  <c:v>1.7165622417805917E-2</c:v>
                </c:pt>
                <c:pt idx="1">
                  <c:v>9.1724618299342427E-3</c:v>
                </c:pt>
              </c:numCache>
            </c:numRef>
          </c:val>
          <c:extLst>
            <c:ext xmlns:c16="http://schemas.microsoft.com/office/drawing/2014/chart" uri="{C3380CC4-5D6E-409C-BE32-E72D297353CC}">
              <c16:uniqueId val="{00000001-1E04-4B7F-B766-B693D099C549}"/>
            </c:ext>
          </c:extLst>
        </c:ser>
        <c:ser>
          <c:idx val="2"/>
          <c:order val="2"/>
          <c:tx>
            <c:strRef>
              <c:f>Analysis!$D$73:$D$74</c:f>
              <c:strCache>
                <c:ptCount val="1"/>
                <c:pt idx="0">
                  <c:v>3</c:v>
                </c:pt>
              </c:strCache>
            </c:strRef>
          </c:tx>
          <c:spPr>
            <a:solidFill>
              <a:schemeClr val="accent3"/>
            </a:solidFill>
            <a:ln>
              <a:noFill/>
            </a:ln>
            <a:effectLst/>
          </c:spPr>
          <c:invertIfNegative val="0"/>
          <c:cat>
            <c:strRef>
              <c:f>Analysis!$A$75:$A$77</c:f>
              <c:strCache>
                <c:ptCount val="2"/>
                <c:pt idx="0">
                  <c:v>casual</c:v>
                </c:pt>
                <c:pt idx="1">
                  <c:v>member</c:v>
                </c:pt>
              </c:strCache>
            </c:strRef>
          </c:cat>
          <c:val>
            <c:numRef>
              <c:f>Analysis!$D$75:$D$77</c:f>
              <c:numCache>
                <c:formatCode>h:mm:ss;@</c:formatCode>
                <c:ptCount val="2"/>
                <c:pt idx="0">
                  <c:v>1.4650385221643298E-2</c:v>
                </c:pt>
                <c:pt idx="1">
                  <c:v>8.7579682429299484E-3</c:v>
                </c:pt>
              </c:numCache>
            </c:numRef>
          </c:val>
          <c:extLst>
            <c:ext xmlns:c16="http://schemas.microsoft.com/office/drawing/2014/chart" uri="{C3380CC4-5D6E-409C-BE32-E72D297353CC}">
              <c16:uniqueId val="{00000002-1E04-4B7F-B766-B693D099C549}"/>
            </c:ext>
          </c:extLst>
        </c:ser>
        <c:ser>
          <c:idx val="3"/>
          <c:order val="3"/>
          <c:tx>
            <c:strRef>
              <c:f>Analysis!$E$73:$E$74</c:f>
              <c:strCache>
                <c:ptCount val="1"/>
                <c:pt idx="0">
                  <c:v>4</c:v>
                </c:pt>
              </c:strCache>
            </c:strRef>
          </c:tx>
          <c:spPr>
            <a:solidFill>
              <a:schemeClr val="accent4"/>
            </a:solidFill>
            <a:ln>
              <a:noFill/>
            </a:ln>
            <a:effectLst/>
          </c:spPr>
          <c:invertIfNegative val="0"/>
          <c:cat>
            <c:strRef>
              <c:f>Analysis!$A$75:$A$77</c:f>
              <c:strCache>
                <c:ptCount val="2"/>
                <c:pt idx="0">
                  <c:v>casual</c:v>
                </c:pt>
                <c:pt idx="1">
                  <c:v>member</c:v>
                </c:pt>
              </c:strCache>
            </c:strRef>
          </c:cat>
          <c:val>
            <c:numRef>
              <c:f>Analysis!$E$75:$E$77</c:f>
              <c:numCache>
                <c:formatCode>h:mm:ss;@</c:formatCode>
                <c:ptCount val="2"/>
                <c:pt idx="0">
                  <c:v>1.4075991831972062E-2</c:v>
                </c:pt>
                <c:pt idx="1">
                  <c:v>8.7816333301646947E-3</c:v>
                </c:pt>
              </c:numCache>
            </c:numRef>
          </c:val>
          <c:extLst>
            <c:ext xmlns:c16="http://schemas.microsoft.com/office/drawing/2014/chart" uri="{C3380CC4-5D6E-409C-BE32-E72D297353CC}">
              <c16:uniqueId val="{00000003-1E04-4B7F-B766-B693D099C549}"/>
            </c:ext>
          </c:extLst>
        </c:ser>
        <c:ser>
          <c:idx val="4"/>
          <c:order val="4"/>
          <c:tx>
            <c:strRef>
              <c:f>Analysis!$F$73:$F$74</c:f>
              <c:strCache>
                <c:ptCount val="1"/>
                <c:pt idx="0">
                  <c:v>5</c:v>
                </c:pt>
              </c:strCache>
            </c:strRef>
          </c:tx>
          <c:spPr>
            <a:solidFill>
              <a:schemeClr val="accent5"/>
            </a:solidFill>
            <a:ln>
              <a:noFill/>
            </a:ln>
            <a:effectLst/>
          </c:spPr>
          <c:invertIfNegative val="0"/>
          <c:cat>
            <c:strRef>
              <c:f>Analysis!$A$75:$A$77</c:f>
              <c:strCache>
                <c:ptCount val="2"/>
                <c:pt idx="0">
                  <c:v>casual</c:v>
                </c:pt>
                <c:pt idx="1">
                  <c:v>member</c:v>
                </c:pt>
              </c:strCache>
            </c:strRef>
          </c:cat>
          <c:val>
            <c:numRef>
              <c:f>Analysis!$F$75:$F$77</c:f>
              <c:numCache>
                <c:formatCode>h:mm:ss;@</c:formatCode>
                <c:ptCount val="2"/>
                <c:pt idx="0">
                  <c:v>1.397729095613744E-2</c:v>
                </c:pt>
                <c:pt idx="1">
                  <c:v>8.8600686779494869E-3</c:v>
                </c:pt>
              </c:numCache>
            </c:numRef>
          </c:val>
          <c:extLst>
            <c:ext xmlns:c16="http://schemas.microsoft.com/office/drawing/2014/chart" uri="{C3380CC4-5D6E-409C-BE32-E72D297353CC}">
              <c16:uniqueId val="{00000004-1E04-4B7F-B766-B693D099C549}"/>
            </c:ext>
          </c:extLst>
        </c:ser>
        <c:ser>
          <c:idx val="5"/>
          <c:order val="5"/>
          <c:tx>
            <c:strRef>
              <c:f>Analysis!$G$73:$G$74</c:f>
              <c:strCache>
                <c:ptCount val="1"/>
                <c:pt idx="0">
                  <c:v>6</c:v>
                </c:pt>
              </c:strCache>
            </c:strRef>
          </c:tx>
          <c:spPr>
            <a:solidFill>
              <a:schemeClr val="accent6"/>
            </a:solidFill>
            <a:ln>
              <a:noFill/>
            </a:ln>
            <a:effectLst/>
          </c:spPr>
          <c:invertIfNegative val="0"/>
          <c:cat>
            <c:strRef>
              <c:f>Analysis!$A$75:$A$77</c:f>
              <c:strCache>
                <c:ptCount val="2"/>
                <c:pt idx="0">
                  <c:v>casual</c:v>
                </c:pt>
                <c:pt idx="1">
                  <c:v>member</c:v>
                </c:pt>
              </c:strCache>
            </c:strRef>
          </c:cat>
          <c:val>
            <c:numRef>
              <c:f>Analysis!$G$75:$G$77</c:f>
              <c:numCache>
                <c:formatCode>h:mm:ss;@</c:formatCode>
                <c:ptCount val="2"/>
                <c:pt idx="0">
                  <c:v>1.4749324531596907E-2</c:v>
                </c:pt>
                <c:pt idx="1">
                  <c:v>8.8310806669947301E-3</c:v>
                </c:pt>
              </c:numCache>
            </c:numRef>
          </c:val>
          <c:extLst>
            <c:ext xmlns:c16="http://schemas.microsoft.com/office/drawing/2014/chart" uri="{C3380CC4-5D6E-409C-BE32-E72D297353CC}">
              <c16:uniqueId val="{00000005-1E04-4B7F-B766-B693D099C549}"/>
            </c:ext>
          </c:extLst>
        </c:ser>
        <c:ser>
          <c:idx val="6"/>
          <c:order val="6"/>
          <c:tx>
            <c:strRef>
              <c:f>Analysis!$H$73:$H$74</c:f>
              <c:strCache>
                <c:ptCount val="1"/>
                <c:pt idx="0">
                  <c:v>7</c:v>
                </c:pt>
              </c:strCache>
            </c:strRef>
          </c:tx>
          <c:spPr>
            <a:solidFill>
              <a:schemeClr val="accent1">
                <a:lumMod val="60000"/>
              </a:schemeClr>
            </a:solidFill>
            <a:ln>
              <a:noFill/>
            </a:ln>
            <a:effectLst/>
          </c:spPr>
          <c:invertIfNegative val="0"/>
          <c:cat>
            <c:strRef>
              <c:f>Analysis!$A$75:$A$77</c:f>
              <c:strCache>
                <c:ptCount val="2"/>
                <c:pt idx="0">
                  <c:v>casual</c:v>
                </c:pt>
                <c:pt idx="1">
                  <c:v>member</c:v>
                </c:pt>
              </c:strCache>
            </c:strRef>
          </c:cat>
          <c:val>
            <c:numRef>
              <c:f>Analysis!$H$75:$H$77</c:f>
              <c:numCache>
                <c:formatCode>h:mm:ss;@</c:formatCode>
                <c:ptCount val="2"/>
                <c:pt idx="0">
                  <c:v>1.8189894057658359E-2</c:v>
                </c:pt>
                <c:pt idx="1">
                  <c:v>1.0449993788348943E-2</c:v>
                </c:pt>
              </c:numCache>
            </c:numRef>
          </c:val>
          <c:extLst>
            <c:ext xmlns:c16="http://schemas.microsoft.com/office/drawing/2014/chart" uri="{C3380CC4-5D6E-409C-BE32-E72D297353CC}">
              <c16:uniqueId val="{00000006-1E04-4B7F-B766-B693D099C549}"/>
            </c:ext>
          </c:extLst>
        </c:ser>
        <c:dLbls>
          <c:showLegendKey val="0"/>
          <c:showVal val="0"/>
          <c:showCatName val="0"/>
          <c:showSerName val="0"/>
          <c:showPercent val="0"/>
          <c:showBubbleSize val="0"/>
        </c:dLbls>
        <c:gapWidth val="219"/>
        <c:overlap val="-27"/>
        <c:axId val="185092848"/>
        <c:axId val="185093264"/>
      </c:barChart>
      <c:catAx>
        <c:axId val="185092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093264"/>
        <c:crosses val="autoZero"/>
        <c:auto val="1"/>
        <c:lblAlgn val="ctr"/>
        <c:lblOffset val="100"/>
        <c:noMultiLvlLbl val="0"/>
      </c:catAx>
      <c:valAx>
        <c:axId val="185093264"/>
        <c:scaling>
          <c:orientation val="minMax"/>
        </c:scaling>
        <c:delete val="0"/>
        <c:axPos val="l"/>
        <c:majorGridlines>
          <c:spPr>
            <a:ln w="9525" cap="flat" cmpd="sng" algn="ctr">
              <a:solidFill>
                <a:schemeClr val="tx1">
                  <a:lumMod val="15000"/>
                  <a:lumOff val="85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0928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Annual members generally had shorter hours of cycle usages than the casuals. Also, their fluctuation based on the day of the week and for each month was considerably smaller than casuals. Casuals tend to ride way more during the summer and weekends.</a:t>
            </a:r>
          </a:p>
        </p:txBody>
      </p:sp>
      <p:sp>
        <p:nvSpPr>
          <p:cNvPr id="4" name="Slide Number Placeholder 3"/>
          <p:cNvSpPr>
            <a:spLocks noGrp="1"/>
          </p:cNvSpPr>
          <p:nvPr>
            <p:ph type="sldNum" sz="quarter" idx="5"/>
          </p:nvPr>
        </p:nvSpPr>
        <p:spPr/>
        <p:txBody>
          <a:bodyPr/>
          <a:lstStyle/>
          <a:p>
            <a:fld id="{3733D7A2-C585-48BF-BF8C-C21FDC051F77}" type="slidenum">
              <a:rPr lang="en-US" smtClean="0"/>
              <a:t>11</a:t>
            </a:fld>
            <a:endParaRPr lang="en-US" dirty="0"/>
          </a:p>
        </p:txBody>
      </p:sp>
    </p:spTree>
    <p:extLst>
      <p:ext uri="{BB962C8B-B14F-4D97-AF65-F5344CB8AC3E}">
        <p14:creationId xmlns:p14="http://schemas.microsoft.com/office/powerpoint/2010/main" val="180974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annual membership costs $10 monthly, which is $120 annually. However, a single ride costs $1 to begin and $0.16 additional cost for every minute. Casual riders ride bikes longer than 20 minutes on average for every ride. It is a bit shorter for winter and longer for summer but on average it is longer than 20 minutes. This way it is worthy buying an annual membership if they ride it more than two times each month, since it will cost them $12.6 without the membership where it is $10 with a membership. </a:t>
            </a:r>
          </a:p>
        </p:txBody>
      </p:sp>
      <p:sp>
        <p:nvSpPr>
          <p:cNvPr id="4" name="Slide Number Placeholder 3"/>
          <p:cNvSpPr>
            <a:spLocks noGrp="1"/>
          </p:cNvSpPr>
          <p:nvPr>
            <p:ph type="sldNum" sz="quarter" idx="5"/>
          </p:nvPr>
        </p:nvSpPr>
        <p:spPr/>
        <p:txBody>
          <a:bodyPr/>
          <a:lstStyle/>
          <a:p>
            <a:fld id="{3733D7A2-C585-48BF-BF8C-C21FDC051F77}" type="slidenum">
              <a:rPr lang="en-US" smtClean="0"/>
              <a:t>12</a:t>
            </a:fld>
            <a:endParaRPr lang="en-US" dirty="0"/>
          </a:p>
        </p:txBody>
      </p:sp>
    </p:spTree>
    <p:extLst>
      <p:ext uri="{BB962C8B-B14F-4D97-AF65-F5344CB8AC3E}">
        <p14:creationId xmlns:p14="http://schemas.microsoft.com/office/powerpoint/2010/main" val="2688247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Divvy must advertise the fact that many casual riders can save their money through annual membership. The data says that many casuals can save their money through membership if they ride longer than 15 minutes, and more than two times every month, or longer than 25 minutes and ride more than once. Many casuals fit into this categories and not know that they can save money through membership so the company must be advertising through digital medias.</a:t>
            </a:r>
          </a:p>
        </p:txBody>
      </p:sp>
      <p:sp>
        <p:nvSpPr>
          <p:cNvPr id="4" name="Slide Number Placeholder 3"/>
          <p:cNvSpPr>
            <a:spLocks noGrp="1"/>
          </p:cNvSpPr>
          <p:nvPr>
            <p:ph type="sldNum" sz="quarter" idx="5"/>
          </p:nvPr>
        </p:nvSpPr>
        <p:spPr/>
        <p:txBody>
          <a:bodyPr/>
          <a:lstStyle/>
          <a:p>
            <a:fld id="{3733D7A2-C585-48BF-BF8C-C21FDC051F77}" type="slidenum">
              <a:rPr lang="en-US" smtClean="0"/>
              <a:t>13</a:t>
            </a:fld>
            <a:endParaRPr lang="en-US" dirty="0"/>
          </a:p>
        </p:txBody>
      </p:sp>
    </p:spTree>
    <p:extLst>
      <p:ext uri="{BB962C8B-B14F-4D97-AF65-F5344CB8AC3E}">
        <p14:creationId xmlns:p14="http://schemas.microsoft.com/office/powerpoint/2010/main" val="1095076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1/13/2023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1/13/2023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1/13/2023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1/13/2023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1/13/2023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chart" Target="../charts/chart17.xml"/><Relationship Id="rId4" Type="http://schemas.openxmlformats.org/officeDocument/2006/relationships/chart" Target="../charts/chart16.xml"/></Relationships>
</file>

<file path=ppt/slides/_rels/slide12.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7" Type="http://schemas.openxmlformats.org/officeDocument/2006/relationships/chart" Target="../charts/chart8.xml"/><Relationship Id="rId2" Type="http://schemas.openxmlformats.org/officeDocument/2006/relationships/chart" Target="../charts/chart3.xml"/><Relationship Id="rId1" Type="http://schemas.openxmlformats.org/officeDocument/2006/relationships/slideLayout" Target="../slideLayouts/slideLayout2.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9.xml.rels><?xml version="1.0" encoding="UTF-8" standalone="yes"?>
<Relationships xmlns="http://schemas.openxmlformats.org/package/2006/relationships"><Relationship Id="rId3" Type="http://schemas.openxmlformats.org/officeDocument/2006/relationships/chart" Target="../charts/chart10.xml"/><Relationship Id="rId7" Type="http://schemas.openxmlformats.org/officeDocument/2006/relationships/chart" Target="../charts/chart14.xml"/><Relationship Id="rId2" Type="http://schemas.openxmlformats.org/officeDocument/2006/relationships/chart" Target="../charts/chart9.xml"/><Relationship Id="rId1" Type="http://schemas.openxmlformats.org/officeDocument/2006/relationships/slideLayout" Target="../slideLayouts/slideLayout2.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2022 Divvy bicycle usage data analysis</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A0AC3-F5F3-F69E-D466-D772E44C5CB9}"/>
              </a:ext>
            </a:extLst>
          </p:cNvPr>
          <p:cNvSpPr>
            <a:spLocks noGrp="1"/>
          </p:cNvSpPr>
          <p:nvPr>
            <p:ph type="ctrTitle"/>
          </p:nvPr>
        </p:nvSpPr>
        <p:spPr>
          <a:xfrm>
            <a:off x="3838793" y="2897956"/>
            <a:ext cx="4502903" cy="1062088"/>
          </a:xfrm>
        </p:spPr>
        <p:txBody>
          <a:bodyPr>
            <a:normAutofit/>
          </a:bodyPr>
          <a:lstStyle/>
          <a:p>
            <a:r>
              <a:rPr lang="en-US" sz="6600" dirty="0"/>
              <a:t>Answers</a:t>
            </a:r>
          </a:p>
        </p:txBody>
      </p:sp>
    </p:spTree>
    <p:extLst>
      <p:ext uri="{BB962C8B-B14F-4D97-AF65-F5344CB8AC3E}">
        <p14:creationId xmlns:p14="http://schemas.microsoft.com/office/powerpoint/2010/main" val="41135169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4996601-F2C0-D0DC-7E6C-2AC91366AB0A}"/>
              </a:ext>
            </a:extLst>
          </p:cNvPr>
          <p:cNvSpPr txBox="1"/>
          <p:nvPr/>
        </p:nvSpPr>
        <p:spPr>
          <a:xfrm>
            <a:off x="186655" y="2302588"/>
            <a:ext cx="4309844" cy="1938992"/>
          </a:xfrm>
          <a:prstGeom prst="rect">
            <a:avLst/>
          </a:prstGeom>
          <a:noFill/>
        </p:spPr>
        <p:txBody>
          <a:bodyPr wrap="square">
            <a:spAutoFit/>
          </a:bodyPr>
          <a:lstStyle/>
          <a:p>
            <a:pPr marL="457200" indent="-457200">
              <a:buFont typeface="+mj-lt"/>
              <a:buAutoNum type="arabicPeriod"/>
            </a:pPr>
            <a:r>
              <a:rPr lang="en-US" sz="3000" dirty="0"/>
              <a:t>How do annual members and casual riders use </a:t>
            </a:r>
            <a:r>
              <a:rPr lang="en-US" sz="3000" dirty="0" err="1"/>
              <a:t>Cyclistic</a:t>
            </a:r>
            <a:r>
              <a:rPr lang="en-US" sz="3000" dirty="0"/>
              <a:t> bikes differently?</a:t>
            </a:r>
          </a:p>
        </p:txBody>
      </p:sp>
      <p:graphicFrame>
        <p:nvGraphicFramePr>
          <p:cNvPr id="9" name="Chart 8">
            <a:extLst>
              <a:ext uri="{FF2B5EF4-FFF2-40B4-BE49-F238E27FC236}">
                <a16:creationId xmlns:a16="http://schemas.microsoft.com/office/drawing/2014/main" id="{D363672C-9308-6AA7-69D6-EB4860F14F2F}"/>
              </a:ext>
            </a:extLst>
          </p:cNvPr>
          <p:cNvGraphicFramePr>
            <a:graphicFrameLocks/>
          </p:cNvGraphicFramePr>
          <p:nvPr>
            <p:extLst>
              <p:ext uri="{D42A27DB-BD31-4B8C-83A1-F6EECF244321}">
                <p14:modId xmlns:p14="http://schemas.microsoft.com/office/powerpoint/2010/main" val="1925572709"/>
              </p:ext>
            </p:extLst>
          </p:nvPr>
        </p:nvGraphicFramePr>
        <p:xfrm>
          <a:off x="5701004" y="139959"/>
          <a:ext cx="6410132" cy="40028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41DA769D-1C27-4F0B-58B8-564C02C482C4}"/>
              </a:ext>
            </a:extLst>
          </p:cNvPr>
          <p:cNvGraphicFramePr>
            <a:graphicFrameLocks/>
          </p:cNvGraphicFramePr>
          <p:nvPr>
            <p:extLst>
              <p:ext uri="{D42A27DB-BD31-4B8C-83A1-F6EECF244321}">
                <p14:modId xmlns:p14="http://schemas.microsoft.com/office/powerpoint/2010/main" val="1836555103"/>
              </p:ext>
            </p:extLst>
          </p:nvPr>
        </p:nvGraphicFramePr>
        <p:xfrm>
          <a:off x="8780016" y="4249277"/>
          <a:ext cx="3411984" cy="259351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8EE5E6A1-35F8-053F-1EEA-6F72641AFA4A}"/>
              </a:ext>
            </a:extLst>
          </p:cNvPr>
          <p:cNvGraphicFramePr>
            <a:graphicFrameLocks/>
          </p:cNvGraphicFramePr>
          <p:nvPr>
            <p:extLst>
              <p:ext uri="{D42A27DB-BD31-4B8C-83A1-F6EECF244321}">
                <p14:modId xmlns:p14="http://schemas.microsoft.com/office/powerpoint/2010/main" val="3104262181"/>
              </p:ext>
            </p:extLst>
          </p:nvPr>
        </p:nvGraphicFramePr>
        <p:xfrm>
          <a:off x="5531283" y="4196034"/>
          <a:ext cx="3248733" cy="27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52995037"/>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9" grpId="0">
        <p:bldAsOne/>
      </p:bldGraphic>
      <p:bldGraphic spid="10" grpId="0">
        <p:bldAsOne/>
      </p:bldGraphic>
      <p:bldGraphic spid="11"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4996601-F2C0-D0DC-7E6C-2AC91366AB0A}"/>
              </a:ext>
            </a:extLst>
          </p:cNvPr>
          <p:cNvSpPr txBox="1"/>
          <p:nvPr/>
        </p:nvSpPr>
        <p:spPr>
          <a:xfrm>
            <a:off x="435228" y="2690336"/>
            <a:ext cx="4616165" cy="1477328"/>
          </a:xfrm>
          <a:prstGeom prst="rect">
            <a:avLst/>
          </a:prstGeom>
          <a:noFill/>
        </p:spPr>
        <p:txBody>
          <a:bodyPr wrap="square">
            <a:spAutoFit/>
          </a:bodyPr>
          <a:lstStyle/>
          <a:p>
            <a:pPr marL="742950" indent="-742950">
              <a:buFont typeface="+mj-lt"/>
              <a:buAutoNum type="arabicPeriod" startAt="2"/>
            </a:pPr>
            <a:r>
              <a:rPr lang="en-US" sz="3000" dirty="0"/>
              <a:t>Why would casual riders buy </a:t>
            </a:r>
            <a:r>
              <a:rPr lang="en-US" sz="3000" dirty="0" err="1"/>
              <a:t>Cyclistic</a:t>
            </a:r>
            <a:r>
              <a:rPr lang="en-US" sz="3000" dirty="0"/>
              <a:t> annual memberships?</a:t>
            </a:r>
          </a:p>
        </p:txBody>
      </p:sp>
      <p:graphicFrame>
        <p:nvGraphicFramePr>
          <p:cNvPr id="9" name="Chart 8">
            <a:extLst>
              <a:ext uri="{FF2B5EF4-FFF2-40B4-BE49-F238E27FC236}">
                <a16:creationId xmlns:a16="http://schemas.microsoft.com/office/drawing/2014/main" id="{D363672C-9308-6AA7-69D6-EB4860F14F2F}"/>
              </a:ext>
            </a:extLst>
          </p:cNvPr>
          <p:cNvGraphicFramePr>
            <a:graphicFrameLocks/>
          </p:cNvGraphicFramePr>
          <p:nvPr>
            <p:extLst>
              <p:ext uri="{D42A27DB-BD31-4B8C-83A1-F6EECF244321}">
                <p14:modId xmlns:p14="http://schemas.microsoft.com/office/powerpoint/2010/main" val="3663967327"/>
              </p:ext>
            </p:extLst>
          </p:nvPr>
        </p:nvGraphicFramePr>
        <p:xfrm>
          <a:off x="5701004" y="139959"/>
          <a:ext cx="6283850" cy="3934891"/>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a:extLst>
              <a:ext uri="{FF2B5EF4-FFF2-40B4-BE49-F238E27FC236}">
                <a16:creationId xmlns:a16="http://schemas.microsoft.com/office/drawing/2014/main" id="{94425E66-ECCE-CC95-B71B-D244DB90154D}"/>
              </a:ext>
            </a:extLst>
          </p:cNvPr>
          <p:cNvPicPr>
            <a:picLocks noChangeAspect="1"/>
          </p:cNvPicPr>
          <p:nvPr/>
        </p:nvPicPr>
        <p:blipFill>
          <a:blip r:embed="rId4"/>
          <a:stretch>
            <a:fillRect/>
          </a:stretch>
        </p:blipFill>
        <p:spPr>
          <a:xfrm>
            <a:off x="6038355" y="4074850"/>
            <a:ext cx="5946499" cy="2666535"/>
          </a:xfrm>
          <a:prstGeom prst="rect">
            <a:avLst/>
          </a:prstGeom>
        </p:spPr>
      </p:pic>
    </p:spTree>
    <p:extLst>
      <p:ext uri="{BB962C8B-B14F-4D97-AF65-F5344CB8AC3E}">
        <p14:creationId xmlns:p14="http://schemas.microsoft.com/office/powerpoint/2010/main" val="11049215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9"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4996601-F2C0-D0DC-7E6C-2AC91366AB0A}"/>
              </a:ext>
            </a:extLst>
          </p:cNvPr>
          <p:cNvSpPr txBox="1"/>
          <p:nvPr/>
        </p:nvSpPr>
        <p:spPr>
          <a:xfrm>
            <a:off x="207146" y="2459504"/>
            <a:ext cx="5042294" cy="1938992"/>
          </a:xfrm>
          <a:prstGeom prst="rect">
            <a:avLst/>
          </a:prstGeom>
          <a:noFill/>
        </p:spPr>
        <p:txBody>
          <a:bodyPr wrap="square">
            <a:spAutoFit/>
          </a:bodyPr>
          <a:lstStyle/>
          <a:p>
            <a:pPr marL="514350" indent="-514350">
              <a:buFont typeface="+mj-lt"/>
              <a:buAutoNum type="arabicPeriod" startAt="3"/>
            </a:pPr>
            <a:r>
              <a:rPr lang="en-US" sz="3000" dirty="0"/>
              <a:t>How can </a:t>
            </a:r>
            <a:r>
              <a:rPr lang="en-US" sz="3000" dirty="0" err="1"/>
              <a:t>Cyclistic</a:t>
            </a:r>
            <a:r>
              <a:rPr lang="en-US" sz="3000" dirty="0"/>
              <a:t> use digital media to influence casual riders to become members?</a:t>
            </a:r>
          </a:p>
        </p:txBody>
      </p:sp>
      <p:graphicFrame>
        <p:nvGraphicFramePr>
          <p:cNvPr id="9" name="Chart 8">
            <a:extLst>
              <a:ext uri="{FF2B5EF4-FFF2-40B4-BE49-F238E27FC236}">
                <a16:creationId xmlns:a16="http://schemas.microsoft.com/office/drawing/2014/main" id="{D363672C-9308-6AA7-69D6-EB4860F14F2F}"/>
              </a:ext>
            </a:extLst>
          </p:cNvPr>
          <p:cNvGraphicFramePr>
            <a:graphicFrameLocks/>
          </p:cNvGraphicFramePr>
          <p:nvPr/>
        </p:nvGraphicFramePr>
        <p:xfrm>
          <a:off x="5701004" y="139959"/>
          <a:ext cx="6283850" cy="3934891"/>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a:extLst>
              <a:ext uri="{FF2B5EF4-FFF2-40B4-BE49-F238E27FC236}">
                <a16:creationId xmlns:a16="http://schemas.microsoft.com/office/drawing/2014/main" id="{94425E66-ECCE-CC95-B71B-D244DB90154D}"/>
              </a:ext>
            </a:extLst>
          </p:cNvPr>
          <p:cNvPicPr>
            <a:picLocks noChangeAspect="1"/>
          </p:cNvPicPr>
          <p:nvPr/>
        </p:nvPicPr>
        <p:blipFill>
          <a:blip r:embed="rId4"/>
          <a:stretch>
            <a:fillRect/>
          </a:stretch>
        </p:blipFill>
        <p:spPr>
          <a:xfrm>
            <a:off x="6038355" y="4074850"/>
            <a:ext cx="5946499" cy="2666535"/>
          </a:xfrm>
          <a:prstGeom prst="rect">
            <a:avLst/>
          </a:prstGeom>
        </p:spPr>
      </p:pic>
    </p:spTree>
    <p:extLst>
      <p:ext uri="{BB962C8B-B14F-4D97-AF65-F5344CB8AC3E}">
        <p14:creationId xmlns:p14="http://schemas.microsoft.com/office/powerpoint/2010/main" val="6980200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9"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1427C758-ED45-60D6-14E8-56E99E9FE883}"/>
              </a:ext>
            </a:extLst>
          </p:cNvPr>
          <p:cNvSpPr>
            <a:spLocks noGrp="1"/>
          </p:cNvSpPr>
          <p:nvPr>
            <p:ph type="subTitle" idx="1"/>
          </p:nvPr>
        </p:nvSpPr>
        <p:spPr>
          <a:xfrm>
            <a:off x="2680163" y="2885881"/>
            <a:ext cx="6831673" cy="1086237"/>
          </a:xfrm>
        </p:spPr>
        <p:txBody>
          <a:bodyPr>
            <a:normAutofit/>
          </a:bodyPr>
          <a:lstStyle/>
          <a:p>
            <a:r>
              <a:rPr lang="en-US" sz="5000" dirty="0"/>
              <a:t>Thank you for your time</a:t>
            </a:r>
          </a:p>
        </p:txBody>
      </p:sp>
    </p:spTree>
    <p:extLst>
      <p:ext uri="{BB962C8B-B14F-4D97-AF65-F5344CB8AC3E}">
        <p14:creationId xmlns:p14="http://schemas.microsoft.com/office/powerpoint/2010/main" val="17159295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Diagonal Corners Rounded 5">
            <a:extLst>
              <a:ext uri="{FF2B5EF4-FFF2-40B4-BE49-F238E27FC236}">
                <a16:creationId xmlns:a16="http://schemas.microsoft.com/office/drawing/2014/main" id="{52D4EF01-4998-8218-D75C-0F3630FE4F80}"/>
              </a:ext>
            </a:extLst>
          </p:cNvPr>
          <p:cNvSpPr/>
          <p:nvPr/>
        </p:nvSpPr>
        <p:spPr>
          <a:xfrm>
            <a:off x="2009699" y="2591700"/>
            <a:ext cx="1715625" cy="1715625"/>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7" name="Rectangle 6" descr="Help">
            <a:extLst>
              <a:ext uri="{FF2B5EF4-FFF2-40B4-BE49-F238E27FC236}">
                <a16:creationId xmlns:a16="http://schemas.microsoft.com/office/drawing/2014/main" id="{C0971606-5F6B-D919-FA01-920C404156A8}"/>
              </a:ext>
            </a:extLst>
          </p:cNvPr>
          <p:cNvSpPr/>
          <p:nvPr/>
        </p:nvSpPr>
        <p:spPr>
          <a:xfrm>
            <a:off x="2375324" y="2957325"/>
            <a:ext cx="984375" cy="98437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8" name="Freeform: Shape 7">
            <a:extLst>
              <a:ext uri="{FF2B5EF4-FFF2-40B4-BE49-F238E27FC236}">
                <a16:creationId xmlns:a16="http://schemas.microsoft.com/office/drawing/2014/main" id="{15B2B4BB-D38F-9F05-6C88-DADE0206D797}"/>
              </a:ext>
            </a:extLst>
          </p:cNvPr>
          <p:cNvSpPr/>
          <p:nvPr/>
        </p:nvSpPr>
        <p:spPr>
          <a:xfrm>
            <a:off x="1461262" y="4841700"/>
            <a:ext cx="2812500" cy="720000"/>
          </a:xfrm>
          <a:custGeom>
            <a:avLst/>
            <a:gdLst>
              <a:gd name="connsiteX0" fmla="*/ 0 w 2812500"/>
              <a:gd name="connsiteY0" fmla="*/ 0 h 720000"/>
              <a:gd name="connsiteX1" fmla="*/ 2812500 w 2812500"/>
              <a:gd name="connsiteY1" fmla="*/ 0 h 720000"/>
              <a:gd name="connsiteX2" fmla="*/ 2812500 w 2812500"/>
              <a:gd name="connsiteY2" fmla="*/ 720000 h 720000"/>
              <a:gd name="connsiteX3" fmla="*/ 0 w 2812500"/>
              <a:gd name="connsiteY3" fmla="*/ 720000 h 720000"/>
              <a:gd name="connsiteX4" fmla="*/ 0 w 28125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00" h="720000">
                <a:moveTo>
                  <a:pt x="0" y="0"/>
                </a:moveTo>
                <a:lnTo>
                  <a:pt x="2812500" y="0"/>
                </a:lnTo>
                <a:lnTo>
                  <a:pt x="28125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dirty="0"/>
              <a:t>Questions</a:t>
            </a:r>
          </a:p>
        </p:txBody>
      </p:sp>
      <p:sp>
        <p:nvSpPr>
          <p:cNvPr id="9" name="Rectangle: Diagonal Corners Rounded 8">
            <a:extLst>
              <a:ext uri="{FF2B5EF4-FFF2-40B4-BE49-F238E27FC236}">
                <a16:creationId xmlns:a16="http://schemas.microsoft.com/office/drawing/2014/main" id="{49FB946F-25A0-3285-28D9-87A9F20561B9}"/>
              </a:ext>
            </a:extLst>
          </p:cNvPr>
          <p:cNvSpPr/>
          <p:nvPr/>
        </p:nvSpPr>
        <p:spPr>
          <a:xfrm>
            <a:off x="5314387" y="2591700"/>
            <a:ext cx="1715625" cy="1715625"/>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10" name="Rectangle 9" descr="Bar chart">
            <a:extLst>
              <a:ext uri="{FF2B5EF4-FFF2-40B4-BE49-F238E27FC236}">
                <a16:creationId xmlns:a16="http://schemas.microsoft.com/office/drawing/2014/main" id="{37F09338-3908-E5D2-EF78-555D48DA17A6}"/>
              </a:ext>
            </a:extLst>
          </p:cNvPr>
          <p:cNvSpPr/>
          <p:nvPr/>
        </p:nvSpPr>
        <p:spPr>
          <a:xfrm>
            <a:off x="5680012" y="2957325"/>
            <a:ext cx="984375" cy="98437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1" name="Freeform: Shape 10">
            <a:extLst>
              <a:ext uri="{FF2B5EF4-FFF2-40B4-BE49-F238E27FC236}">
                <a16:creationId xmlns:a16="http://schemas.microsoft.com/office/drawing/2014/main" id="{A24E9B2D-73BB-EFAF-D63D-0AA19D84FC1F}"/>
              </a:ext>
            </a:extLst>
          </p:cNvPr>
          <p:cNvSpPr/>
          <p:nvPr/>
        </p:nvSpPr>
        <p:spPr>
          <a:xfrm>
            <a:off x="4765950" y="4841700"/>
            <a:ext cx="2812500" cy="720000"/>
          </a:xfrm>
          <a:custGeom>
            <a:avLst/>
            <a:gdLst>
              <a:gd name="connsiteX0" fmla="*/ 0 w 2812500"/>
              <a:gd name="connsiteY0" fmla="*/ 0 h 720000"/>
              <a:gd name="connsiteX1" fmla="*/ 2812500 w 2812500"/>
              <a:gd name="connsiteY1" fmla="*/ 0 h 720000"/>
              <a:gd name="connsiteX2" fmla="*/ 2812500 w 2812500"/>
              <a:gd name="connsiteY2" fmla="*/ 720000 h 720000"/>
              <a:gd name="connsiteX3" fmla="*/ 0 w 2812500"/>
              <a:gd name="connsiteY3" fmla="*/ 720000 h 720000"/>
              <a:gd name="connsiteX4" fmla="*/ 0 w 28125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00" h="720000">
                <a:moveTo>
                  <a:pt x="0" y="0"/>
                </a:moveTo>
                <a:lnTo>
                  <a:pt x="2812500" y="0"/>
                </a:lnTo>
                <a:lnTo>
                  <a:pt x="28125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a:t>findings</a:t>
            </a:r>
          </a:p>
        </p:txBody>
      </p:sp>
      <p:sp>
        <p:nvSpPr>
          <p:cNvPr id="12" name="Rectangle: Diagonal Corners Rounded 11">
            <a:extLst>
              <a:ext uri="{FF2B5EF4-FFF2-40B4-BE49-F238E27FC236}">
                <a16:creationId xmlns:a16="http://schemas.microsoft.com/office/drawing/2014/main" id="{B62A0A5E-A749-8858-EF55-D4D5C0110657}"/>
              </a:ext>
            </a:extLst>
          </p:cNvPr>
          <p:cNvSpPr/>
          <p:nvPr/>
        </p:nvSpPr>
        <p:spPr>
          <a:xfrm>
            <a:off x="8619075" y="2591700"/>
            <a:ext cx="1715625" cy="1715625"/>
          </a:xfrm>
          <a:prstGeom prst="round2DiagRect">
            <a:avLst>
              <a:gd name="adj1" fmla="val 29727"/>
              <a:gd name="adj2" fmla="val 0"/>
            </a:avLst>
          </a:prstGeom>
          <a:solidFill>
            <a:schemeClr val="accent5"/>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13" name="Rectangle 12" descr="Lightbulb">
            <a:extLst>
              <a:ext uri="{FF2B5EF4-FFF2-40B4-BE49-F238E27FC236}">
                <a16:creationId xmlns:a16="http://schemas.microsoft.com/office/drawing/2014/main" id="{4C3111F1-DCE8-69C5-2D2A-1099D40A99BF}"/>
              </a:ext>
            </a:extLst>
          </p:cNvPr>
          <p:cNvSpPr/>
          <p:nvPr/>
        </p:nvSpPr>
        <p:spPr>
          <a:xfrm>
            <a:off x="8984700" y="2957325"/>
            <a:ext cx="984375" cy="98437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E2D25FDE-9EAB-8CCF-5455-B1B1E4645139}"/>
              </a:ext>
            </a:extLst>
          </p:cNvPr>
          <p:cNvSpPr/>
          <p:nvPr/>
        </p:nvSpPr>
        <p:spPr>
          <a:xfrm>
            <a:off x="8070637" y="4841700"/>
            <a:ext cx="2812500" cy="720000"/>
          </a:xfrm>
          <a:custGeom>
            <a:avLst/>
            <a:gdLst>
              <a:gd name="connsiteX0" fmla="*/ 0 w 2812500"/>
              <a:gd name="connsiteY0" fmla="*/ 0 h 720000"/>
              <a:gd name="connsiteX1" fmla="*/ 2812500 w 2812500"/>
              <a:gd name="connsiteY1" fmla="*/ 0 h 720000"/>
              <a:gd name="connsiteX2" fmla="*/ 2812500 w 2812500"/>
              <a:gd name="connsiteY2" fmla="*/ 720000 h 720000"/>
              <a:gd name="connsiteX3" fmla="*/ 0 w 2812500"/>
              <a:gd name="connsiteY3" fmla="*/ 720000 h 720000"/>
              <a:gd name="connsiteX4" fmla="*/ 0 w 28125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00" h="720000">
                <a:moveTo>
                  <a:pt x="0" y="0"/>
                </a:moveTo>
                <a:lnTo>
                  <a:pt x="2812500" y="0"/>
                </a:lnTo>
                <a:lnTo>
                  <a:pt x="28125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a:t>answers</a:t>
            </a:r>
          </a:p>
        </p:txBody>
      </p:sp>
    </p:spTree>
    <p:extLst>
      <p:ext uri="{BB962C8B-B14F-4D97-AF65-F5344CB8AC3E}">
        <p14:creationId xmlns:p14="http://schemas.microsoft.com/office/powerpoint/2010/main" val="824417123"/>
      </p:ext>
    </p:extLst>
  </p:cSld>
  <p:clrMapOvr>
    <a:masterClrMapping/>
  </p:clrMapOvr>
  <mc:AlternateContent xmlns:mc="http://schemas.openxmlformats.org/markup-compatibility/2006">
    <mc:Choice xmlns:p14="http://schemas.microsoft.com/office/powerpoint/2010/main" Requires="p14">
      <p:transition spd="slow" p14:dur="20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EAF99B-2B53-9A9A-E932-27073745E587}"/>
              </a:ext>
            </a:extLst>
          </p:cNvPr>
          <p:cNvSpPr>
            <a:spLocks noGrp="1"/>
          </p:cNvSpPr>
          <p:nvPr>
            <p:ph type="title"/>
          </p:nvPr>
        </p:nvSpPr>
        <p:spPr>
          <a:xfrm>
            <a:off x="411062" y="2619655"/>
            <a:ext cx="4630723" cy="1307542"/>
          </a:xfrm>
        </p:spPr>
        <p:txBody>
          <a:bodyPr/>
          <a:lstStyle/>
          <a:p>
            <a:r>
              <a:rPr lang="en-US" dirty="0"/>
              <a:t>Business related Questions</a:t>
            </a:r>
          </a:p>
        </p:txBody>
      </p:sp>
      <p:sp>
        <p:nvSpPr>
          <p:cNvPr id="7" name="Content Placeholder 6">
            <a:extLst>
              <a:ext uri="{FF2B5EF4-FFF2-40B4-BE49-F238E27FC236}">
                <a16:creationId xmlns:a16="http://schemas.microsoft.com/office/drawing/2014/main" id="{2AB75194-94F8-AFA3-A9E9-3EF0BAE8066B}"/>
              </a:ext>
            </a:extLst>
          </p:cNvPr>
          <p:cNvSpPr>
            <a:spLocks noGrp="1"/>
          </p:cNvSpPr>
          <p:nvPr>
            <p:ph idx="1"/>
          </p:nvPr>
        </p:nvSpPr>
        <p:spPr>
          <a:xfrm>
            <a:off x="6096000" y="2005640"/>
            <a:ext cx="5212080" cy="2535571"/>
          </a:xfrm>
        </p:spPr>
        <p:txBody>
          <a:bodyPr/>
          <a:lstStyle/>
          <a:p>
            <a:pPr marL="457200" indent="-457200">
              <a:buFont typeface="+mj-lt"/>
              <a:buAutoNum type="arabicPeriod"/>
            </a:pPr>
            <a:r>
              <a:rPr lang="en-US" dirty="0"/>
              <a:t>How do annual members and casual riders use </a:t>
            </a:r>
            <a:r>
              <a:rPr lang="en-US" dirty="0" err="1"/>
              <a:t>Cyclistic</a:t>
            </a:r>
            <a:r>
              <a:rPr lang="en-US" dirty="0"/>
              <a:t> bikes differently?</a:t>
            </a:r>
          </a:p>
          <a:p>
            <a:pPr marL="457200" indent="-457200">
              <a:buFont typeface="+mj-lt"/>
              <a:buAutoNum type="arabicPeriod"/>
            </a:pPr>
            <a:r>
              <a:rPr lang="en-US" dirty="0"/>
              <a:t>Why would casual riders buy </a:t>
            </a:r>
            <a:r>
              <a:rPr lang="en-US" dirty="0" err="1"/>
              <a:t>Cyclistic</a:t>
            </a:r>
            <a:r>
              <a:rPr lang="en-US" dirty="0"/>
              <a:t> annual memberships?</a:t>
            </a:r>
          </a:p>
          <a:p>
            <a:pPr marL="457200" indent="-457200">
              <a:buFont typeface="+mj-lt"/>
              <a:buAutoNum type="arabicPeriod"/>
            </a:pPr>
            <a:r>
              <a:rPr lang="en-US" dirty="0"/>
              <a:t>How can </a:t>
            </a:r>
            <a:r>
              <a:rPr lang="en-US" dirty="0" err="1"/>
              <a:t>Cyclistic</a:t>
            </a:r>
            <a:r>
              <a:rPr lang="en-US" dirty="0"/>
              <a:t> use digital media to influence casual riders to become members?</a:t>
            </a:r>
          </a:p>
        </p:txBody>
      </p:sp>
    </p:spTree>
    <p:extLst>
      <p:ext uri="{BB962C8B-B14F-4D97-AF65-F5344CB8AC3E}">
        <p14:creationId xmlns:p14="http://schemas.microsoft.com/office/powerpoint/2010/main" val="15795093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down)">
                                      <p:cBhvr>
                                        <p:cTn id="13" dur="100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wipe(down)">
                                      <p:cBhvr>
                                        <p:cTn id="18" dur="1000"/>
                                        <p:tgtEl>
                                          <p:spTgt spid="7">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wipe(down)">
                                      <p:cBhvr>
                                        <p:cTn id="23" dur="10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147B-BD87-842D-F7A2-22E7C8672E08}"/>
              </a:ext>
            </a:extLst>
          </p:cNvPr>
          <p:cNvSpPr>
            <a:spLocks noGrp="1"/>
          </p:cNvSpPr>
          <p:nvPr>
            <p:ph type="title"/>
          </p:nvPr>
        </p:nvSpPr>
        <p:spPr/>
        <p:txBody>
          <a:bodyPr/>
          <a:lstStyle/>
          <a:p>
            <a:r>
              <a:rPr lang="en-US" dirty="0"/>
              <a:t>Information regarding the data</a:t>
            </a:r>
          </a:p>
        </p:txBody>
      </p:sp>
      <p:sp>
        <p:nvSpPr>
          <p:cNvPr id="3" name="Content Placeholder 2">
            <a:extLst>
              <a:ext uri="{FF2B5EF4-FFF2-40B4-BE49-F238E27FC236}">
                <a16:creationId xmlns:a16="http://schemas.microsoft.com/office/drawing/2014/main" id="{D8C7806B-AD95-3466-32AF-3F436A55DED5}"/>
              </a:ext>
            </a:extLst>
          </p:cNvPr>
          <p:cNvSpPr>
            <a:spLocks noGrp="1"/>
          </p:cNvSpPr>
          <p:nvPr>
            <p:ph idx="1"/>
          </p:nvPr>
        </p:nvSpPr>
        <p:spPr/>
        <p:txBody>
          <a:bodyPr/>
          <a:lstStyle/>
          <a:p>
            <a:r>
              <a:rPr lang="en-US" dirty="0"/>
              <a:t>Data is from official trip data of Divvy bike in 2022</a:t>
            </a:r>
          </a:p>
          <a:p>
            <a:r>
              <a:rPr lang="en-US" dirty="0"/>
              <a:t>Calculated ride length for each ride by subtracting start time from the end time</a:t>
            </a:r>
          </a:p>
          <a:p>
            <a:r>
              <a:rPr lang="en-US" dirty="0"/>
              <a:t>Information about member status for each ride was also available</a:t>
            </a:r>
          </a:p>
          <a:p>
            <a:r>
              <a:rPr lang="en-US" dirty="0"/>
              <a:t>Assigned the date of the week to each ride where Sunday = 1 to Saturday = 7.</a:t>
            </a:r>
          </a:p>
        </p:txBody>
      </p:sp>
    </p:spTree>
    <p:extLst>
      <p:ext uri="{BB962C8B-B14F-4D97-AF65-F5344CB8AC3E}">
        <p14:creationId xmlns:p14="http://schemas.microsoft.com/office/powerpoint/2010/main" val="13580713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1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1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1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C30DECA-E52C-4D56-96B9-718590A2E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7A046A95-1E4D-4EAE-9146-822CF94F04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0" name="Freeform 6">
              <a:extLst>
                <a:ext uri="{FF2B5EF4-FFF2-40B4-BE49-F238E27FC236}">
                  <a16:creationId xmlns:a16="http://schemas.microsoft.com/office/drawing/2014/main" id="{E94C9933-93E1-43FF-8BC2-8F0B7794D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1" name="Freeform 6">
              <a:extLst>
                <a:ext uri="{FF2B5EF4-FFF2-40B4-BE49-F238E27FC236}">
                  <a16:creationId xmlns:a16="http://schemas.microsoft.com/office/drawing/2014/main" id="{B3AA8CBD-7A2E-4084-A09F-484D16658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4" name="Title 3">
            <a:extLst>
              <a:ext uri="{FF2B5EF4-FFF2-40B4-BE49-F238E27FC236}">
                <a16:creationId xmlns:a16="http://schemas.microsoft.com/office/drawing/2014/main" id="{E3BA0AC3-F5F3-F69E-D466-D772E44C5CB9}"/>
              </a:ext>
            </a:extLst>
          </p:cNvPr>
          <p:cNvSpPr>
            <a:spLocks noGrp="1"/>
          </p:cNvSpPr>
          <p:nvPr>
            <p:ph type="ctrTitle"/>
          </p:nvPr>
        </p:nvSpPr>
        <p:spPr>
          <a:xfrm>
            <a:off x="3838793" y="2897956"/>
            <a:ext cx="4502903" cy="1062088"/>
          </a:xfrm>
        </p:spPr>
        <p:txBody>
          <a:bodyPr>
            <a:normAutofit/>
          </a:bodyPr>
          <a:lstStyle/>
          <a:p>
            <a:r>
              <a:rPr lang="en-US" sz="6600" dirty="0"/>
              <a:t>Findings</a:t>
            </a:r>
          </a:p>
        </p:txBody>
      </p:sp>
    </p:spTree>
    <p:extLst>
      <p:ext uri="{BB962C8B-B14F-4D97-AF65-F5344CB8AC3E}">
        <p14:creationId xmlns:p14="http://schemas.microsoft.com/office/powerpoint/2010/main" val="37533591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47A2073-6C35-DB3F-277D-F7BE738542AF}"/>
              </a:ext>
            </a:extLst>
          </p:cNvPr>
          <p:cNvGraphicFramePr>
            <a:graphicFrameLocks/>
          </p:cNvGraphicFramePr>
          <p:nvPr>
            <p:extLst>
              <p:ext uri="{D42A27DB-BD31-4B8C-83A1-F6EECF244321}">
                <p14:modId xmlns:p14="http://schemas.microsoft.com/office/powerpoint/2010/main" val="2716038403"/>
              </p:ext>
            </p:extLst>
          </p:nvPr>
        </p:nvGraphicFramePr>
        <p:xfrm>
          <a:off x="930339" y="379800"/>
          <a:ext cx="10944000" cy="6098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500711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C8DD4F91-CAE8-BEB8-1A98-FF06240B1621}"/>
              </a:ext>
            </a:extLst>
          </p:cNvPr>
          <p:cNvGraphicFramePr>
            <a:graphicFrameLocks/>
          </p:cNvGraphicFramePr>
          <p:nvPr>
            <p:extLst>
              <p:ext uri="{D42A27DB-BD31-4B8C-83A1-F6EECF244321}">
                <p14:modId xmlns:p14="http://schemas.microsoft.com/office/powerpoint/2010/main" val="2073765505"/>
              </p:ext>
            </p:extLst>
          </p:nvPr>
        </p:nvGraphicFramePr>
        <p:xfrm>
          <a:off x="905070" y="380440"/>
          <a:ext cx="10944807" cy="634693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727119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C60B25EA-35E0-C0AD-09E3-5B93E46C1C73}"/>
              </a:ext>
            </a:extLst>
          </p:cNvPr>
          <p:cNvGraphicFramePr>
            <a:graphicFrameLocks/>
          </p:cNvGraphicFramePr>
          <p:nvPr>
            <p:extLst>
              <p:ext uri="{D42A27DB-BD31-4B8C-83A1-F6EECF244321}">
                <p14:modId xmlns:p14="http://schemas.microsoft.com/office/powerpoint/2010/main" val="652544868"/>
              </p:ext>
            </p:extLst>
          </p:nvPr>
        </p:nvGraphicFramePr>
        <p:xfrm>
          <a:off x="797039" y="858320"/>
          <a:ext cx="3600000" cy="27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BC0DB100-BE2F-E3DC-6104-E35F09560E07}"/>
              </a:ext>
            </a:extLst>
          </p:cNvPr>
          <p:cNvGraphicFramePr>
            <a:graphicFrameLocks/>
          </p:cNvGraphicFramePr>
          <p:nvPr>
            <p:extLst>
              <p:ext uri="{D42A27DB-BD31-4B8C-83A1-F6EECF244321}">
                <p14:modId xmlns:p14="http://schemas.microsoft.com/office/powerpoint/2010/main" val="1244766668"/>
              </p:ext>
            </p:extLst>
          </p:nvPr>
        </p:nvGraphicFramePr>
        <p:xfrm>
          <a:off x="4397039" y="858320"/>
          <a:ext cx="3600000" cy="27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3963BEE7-A56A-6AC8-25AF-DB247264840B}"/>
              </a:ext>
            </a:extLst>
          </p:cNvPr>
          <p:cNvGraphicFramePr>
            <a:graphicFrameLocks/>
          </p:cNvGraphicFramePr>
          <p:nvPr>
            <p:extLst>
              <p:ext uri="{D42A27DB-BD31-4B8C-83A1-F6EECF244321}">
                <p14:modId xmlns:p14="http://schemas.microsoft.com/office/powerpoint/2010/main" val="3491286429"/>
              </p:ext>
            </p:extLst>
          </p:nvPr>
        </p:nvGraphicFramePr>
        <p:xfrm>
          <a:off x="7997039" y="858320"/>
          <a:ext cx="3600000" cy="27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0B739A37-DB51-CA1A-A1E2-A30D32E99F80}"/>
              </a:ext>
            </a:extLst>
          </p:cNvPr>
          <p:cNvGraphicFramePr>
            <a:graphicFrameLocks/>
          </p:cNvGraphicFramePr>
          <p:nvPr>
            <p:extLst>
              <p:ext uri="{D42A27DB-BD31-4B8C-83A1-F6EECF244321}">
                <p14:modId xmlns:p14="http://schemas.microsoft.com/office/powerpoint/2010/main" val="2855785066"/>
              </p:ext>
            </p:extLst>
          </p:nvPr>
        </p:nvGraphicFramePr>
        <p:xfrm>
          <a:off x="797039" y="3558320"/>
          <a:ext cx="3600000" cy="27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13">
            <a:extLst>
              <a:ext uri="{FF2B5EF4-FFF2-40B4-BE49-F238E27FC236}">
                <a16:creationId xmlns:a16="http://schemas.microsoft.com/office/drawing/2014/main" id="{BD453D53-E00B-7FF7-8205-5D78ABD59ECC}"/>
              </a:ext>
            </a:extLst>
          </p:cNvPr>
          <p:cNvGraphicFramePr>
            <a:graphicFrameLocks/>
          </p:cNvGraphicFramePr>
          <p:nvPr>
            <p:extLst>
              <p:ext uri="{D42A27DB-BD31-4B8C-83A1-F6EECF244321}">
                <p14:modId xmlns:p14="http://schemas.microsoft.com/office/powerpoint/2010/main" val="1800775677"/>
              </p:ext>
            </p:extLst>
          </p:nvPr>
        </p:nvGraphicFramePr>
        <p:xfrm>
          <a:off x="4397039" y="3558320"/>
          <a:ext cx="3600000" cy="270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Chart 14">
            <a:extLst>
              <a:ext uri="{FF2B5EF4-FFF2-40B4-BE49-F238E27FC236}">
                <a16:creationId xmlns:a16="http://schemas.microsoft.com/office/drawing/2014/main" id="{060E25DA-3CEB-8606-3094-6256AA8CB261}"/>
              </a:ext>
            </a:extLst>
          </p:cNvPr>
          <p:cNvGraphicFramePr>
            <a:graphicFrameLocks/>
          </p:cNvGraphicFramePr>
          <p:nvPr>
            <p:extLst>
              <p:ext uri="{D42A27DB-BD31-4B8C-83A1-F6EECF244321}">
                <p14:modId xmlns:p14="http://schemas.microsoft.com/office/powerpoint/2010/main" val="1876581213"/>
              </p:ext>
            </p:extLst>
          </p:nvPr>
        </p:nvGraphicFramePr>
        <p:xfrm>
          <a:off x="7997039" y="3558320"/>
          <a:ext cx="3600000" cy="2700000"/>
        </p:xfrm>
        <a:graphic>
          <a:graphicData uri="http://schemas.openxmlformats.org/drawingml/2006/chart">
            <c:chart xmlns:c="http://schemas.openxmlformats.org/drawingml/2006/chart" xmlns:r="http://schemas.openxmlformats.org/officeDocument/2006/relationships" r:id="rId7"/>
          </a:graphicData>
        </a:graphic>
      </p:graphicFrame>
      <p:sp>
        <p:nvSpPr>
          <p:cNvPr id="16" name="Title 1">
            <a:extLst>
              <a:ext uri="{FF2B5EF4-FFF2-40B4-BE49-F238E27FC236}">
                <a16:creationId xmlns:a16="http://schemas.microsoft.com/office/drawing/2014/main" id="{0FAAB190-1188-D442-DAC4-B4651EBC1FD8}"/>
              </a:ext>
            </a:extLst>
          </p:cNvPr>
          <p:cNvSpPr>
            <a:spLocks noGrp="1"/>
          </p:cNvSpPr>
          <p:nvPr>
            <p:ph type="title"/>
          </p:nvPr>
        </p:nvSpPr>
        <p:spPr>
          <a:xfrm>
            <a:off x="1396439" y="115370"/>
            <a:ext cx="9601200" cy="742950"/>
          </a:xfrm>
        </p:spPr>
        <p:txBody>
          <a:bodyPr>
            <a:normAutofit/>
          </a:bodyPr>
          <a:lstStyle/>
          <a:p>
            <a:pPr algn="ctr"/>
            <a:r>
              <a:rPr lang="en-US" sz="3600" dirty="0"/>
              <a:t>Average ride length for the day of the week</a:t>
            </a:r>
          </a:p>
        </p:txBody>
      </p:sp>
    </p:spTree>
    <p:extLst>
      <p:ext uri="{BB962C8B-B14F-4D97-AF65-F5344CB8AC3E}">
        <p14:creationId xmlns:p14="http://schemas.microsoft.com/office/powerpoint/2010/main" val="37368961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11" grpId="0">
        <p:bldAsOne/>
      </p:bldGraphic>
      <p:bldGraphic spid="12" grpId="0">
        <p:bldAsOne/>
      </p:bldGraphic>
      <p:bldGraphic spid="13" grpId="0">
        <p:bldAsOne/>
      </p:bldGraphic>
      <p:bldGraphic spid="14" grpId="0">
        <p:bldAsOne/>
      </p:bldGraphic>
      <p:bldGraphic spid="15" grpId="0">
        <p:bldAsOne/>
      </p:bldGraphic>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a:extLst>
              <a:ext uri="{FF2B5EF4-FFF2-40B4-BE49-F238E27FC236}">
                <a16:creationId xmlns:a16="http://schemas.microsoft.com/office/drawing/2014/main" id="{9737EC8F-C0E0-905F-F50F-95C5494743EF}"/>
              </a:ext>
            </a:extLst>
          </p:cNvPr>
          <p:cNvGraphicFramePr>
            <a:graphicFrameLocks/>
          </p:cNvGraphicFramePr>
          <p:nvPr>
            <p:extLst>
              <p:ext uri="{D42A27DB-BD31-4B8C-83A1-F6EECF244321}">
                <p14:modId xmlns:p14="http://schemas.microsoft.com/office/powerpoint/2010/main" val="2787334503"/>
              </p:ext>
            </p:extLst>
          </p:nvPr>
        </p:nvGraphicFramePr>
        <p:xfrm>
          <a:off x="797039" y="858320"/>
          <a:ext cx="3600000" cy="27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Chart 18">
            <a:extLst>
              <a:ext uri="{FF2B5EF4-FFF2-40B4-BE49-F238E27FC236}">
                <a16:creationId xmlns:a16="http://schemas.microsoft.com/office/drawing/2014/main" id="{8520BFEB-C750-BB08-15D3-AC8EB5DD29C5}"/>
              </a:ext>
            </a:extLst>
          </p:cNvPr>
          <p:cNvGraphicFramePr>
            <a:graphicFrameLocks/>
          </p:cNvGraphicFramePr>
          <p:nvPr>
            <p:extLst>
              <p:ext uri="{D42A27DB-BD31-4B8C-83A1-F6EECF244321}">
                <p14:modId xmlns:p14="http://schemas.microsoft.com/office/powerpoint/2010/main" val="3531852180"/>
              </p:ext>
            </p:extLst>
          </p:nvPr>
        </p:nvGraphicFramePr>
        <p:xfrm>
          <a:off x="4397039" y="858320"/>
          <a:ext cx="3600000" cy="27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19">
            <a:extLst>
              <a:ext uri="{FF2B5EF4-FFF2-40B4-BE49-F238E27FC236}">
                <a16:creationId xmlns:a16="http://schemas.microsoft.com/office/drawing/2014/main" id="{1D076790-0E0E-42B2-4EA4-3052EEE0B005}"/>
              </a:ext>
            </a:extLst>
          </p:cNvPr>
          <p:cNvGraphicFramePr>
            <a:graphicFrameLocks/>
          </p:cNvGraphicFramePr>
          <p:nvPr>
            <p:extLst>
              <p:ext uri="{D42A27DB-BD31-4B8C-83A1-F6EECF244321}">
                <p14:modId xmlns:p14="http://schemas.microsoft.com/office/powerpoint/2010/main" val="1634743930"/>
              </p:ext>
            </p:extLst>
          </p:nvPr>
        </p:nvGraphicFramePr>
        <p:xfrm>
          <a:off x="7997039" y="858320"/>
          <a:ext cx="3600000" cy="27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Chart 20">
            <a:extLst>
              <a:ext uri="{FF2B5EF4-FFF2-40B4-BE49-F238E27FC236}">
                <a16:creationId xmlns:a16="http://schemas.microsoft.com/office/drawing/2014/main" id="{27C365BB-4643-0E09-ED04-D49EED7400FA}"/>
              </a:ext>
            </a:extLst>
          </p:cNvPr>
          <p:cNvGraphicFramePr>
            <a:graphicFrameLocks/>
          </p:cNvGraphicFramePr>
          <p:nvPr>
            <p:extLst>
              <p:ext uri="{D42A27DB-BD31-4B8C-83A1-F6EECF244321}">
                <p14:modId xmlns:p14="http://schemas.microsoft.com/office/powerpoint/2010/main" val="961794254"/>
              </p:ext>
            </p:extLst>
          </p:nvPr>
        </p:nvGraphicFramePr>
        <p:xfrm>
          <a:off x="797039" y="3558320"/>
          <a:ext cx="3600000" cy="27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2" name="Chart 21">
            <a:extLst>
              <a:ext uri="{FF2B5EF4-FFF2-40B4-BE49-F238E27FC236}">
                <a16:creationId xmlns:a16="http://schemas.microsoft.com/office/drawing/2014/main" id="{AAF2C14D-5104-FF02-34BD-3159534202D3}"/>
              </a:ext>
            </a:extLst>
          </p:cNvPr>
          <p:cNvGraphicFramePr>
            <a:graphicFrameLocks/>
          </p:cNvGraphicFramePr>
          <p:nvPr>
            <p:extLst>
              <p:ext uri="{D42A27DB-BD31-4B8C-83A1-F6EECF244321}">
                <p14:modId xmlns:p14="http://schemas.microsoft.com/office/powerpoint/2010/main" val="978891373"/>
              </p:ext>
            </p:extLst>
          </p:nvPr>
        </p:nvGraphicFramePr>
        <p:xfrm>
          <a:off x="4397039" y="3558320"/>
          <a:ext cx="3600000" cy="270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3" name="Chart 22">
            <a:extLst>
              <a:ext uri="{FF2B5EF4-FFF2-40B4-BE49-F238E27FC236}">
                <a16:creationId xmlns:a16="http://schemas.microsoft.com/office/drawing/2014/main" id="{9E50FB52-FA93-DF36-32C0-DC83E3B48830}"/>
              </a:ext>
            </a:extLst>
          </p:cNvPr>
          <p:cNvGraphicFramePr>
            <a:graphicFrameLocks/>
          </p:cNvGraphicFramePr>
          <p:nvPr>
            <p:extLst>
              <p:ext uri="{D42A27DB-BD31-4B8C-83A1-F6EECF244321}">
                <p14:modId xmlns:p14="http://schemas.microsoft.com/office/powerpoint/2010/main" val="2727493513"/>
              </p:ext>
            </p:extLst>
          </p:nvPr>
        </p:nvGraphicFramePr>
        <p:xfrm>
          <a:off x="7997039" y="3558320"/>
          <a:ext cx="3600000" cy="2700000"/>
        </p:xfrm>
        <a:graphic>
          <a:graphicData uri="http://schemas.openxmlformats.org/drawingml/2006/chart">
            <c:chart xmlns:c="http://schemas.openxmlformats.org/drawingml/2006/chart" xmlns:r="http://schemas.openxmlformats.org/officeDocument/2006/relationships" r:id="rId7"/>
          </a:graphicData>
        </a:graphic>
      </p:graphicFrame>
      <p:sp>
        <p:nvSpPr>
          <p:cNvPr id="27" name="Title 1">
            <a:extLst>
              <a:ext uri="{FF2B5EF4-FFF2-40B4-BE49-F238E27FC236}">
                <a16:creationId xmlns:a16="http://schemas.microsoft.com/office/drawing/2014/main" id="{DEC64CCD-9118-29C6-1E01-9D48F14495AE}"/>
              </a:ext>
            </a:extLst>
          </p:cNvPr>
          <p:cNvSpPr>
            <a:spLocks noGrp="1"/>
          </p:cNvSpPr>
          <p:nvPr>
            <p:ph type="title"/>
          </p:nvPr>
        </p:nvSpPr>
        <p:spPr>
          <a:xfrm>
            <a:off x="1396439" y="115370"/>
            <a:ext cx="10444108" cy="742950"/>
          </a:xfrm>
        </p:spPr>
        <p:txBody>
          <a:bodyPr>
            <a:normAutofit/>
          </a:bodyPr>
          <a:lstStyle/>
          <a:p>
            <a:pPr algn="ctr"/>
            <a:r>
              <a:rPr lang="en-US" sz="3600" dirty="0"/>
              <a:t>Average ride length for the day of the week(cont.)</a:t>
            </a:r>
          </a:p>
        </p:txBody>
      </p:sp>
    </p:spTree>
    <p:extLst>
      <p:ext uri="{BB962C8B-B14F-4D97-AF65-F5344CB8AC3E}">
        <p14:creationId xmlns:p14="http://schemas.microsoft.com/office/powerpoint/2010/main" val="22240384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heel(1)">
                                      <p:cBhvr>
                                        <p:cTn id="10" dur="2000"/>
                                        <p:tgtEl>
                                          <p:spTgt spid="19"/>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2000"/>
                                        <p:tgtEl>
                                          <p:spTgt spid="20"/>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2000"/>
                                        <p:tgtEl>
                                          <p:spTgt spid="23"/>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heel(1)">
                                      <p:cBhvr>
                                        <p:cTn id="19" dur="2000"/>
                                        <p:tgtEl>
                                          <p:spTgt spid="22"/>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heel(1)">
                                      <p:cBhvr>
                                        <p:cTn id="2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Graphic spid="19" grpId="0">
        <p:bldAsOne/>
      </p:bldGraphic>
      <p:bldGraphic spid="20" grpId="0">
        <p:bldAsOne/>
      </p:bldGraphic>
      <p:bldGraphic spid="21" grpId="0">
        <p:bldAsOne/>
      </p:bldGraphic>
      <p:bldGraphic spid="22" grpId="0">
        <p:bldAsOne/>
      </p:bldGraphic>
      <p:bldGraphic spid="23" grpId="0">
        <p:bldAsOne/>
      </p:bldGraphic>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186</TotalTime>
  <Words>457</Words>
  <Application>Microsoft Office PowerPoint</Application>
  <PresentationFormat>Widescreen</PresentationFormat>
  <Paragraphs>48</Paragraphs>
  <Slides>14</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Calibri</vt:lpstr>
      <vt:lpstr>Franklin Gothic Book</vt:lpstr>
      <vt:lpstr>Crop</vt:lpstr>
      <vt:lpstr>2022 Divvy bicycle usage data analysis</vt:lpstr>
      <vt:lpstr>PowerPoint Presentation</vt:lpstr>
      <vt:lpstr>Business related Questions</vt:lpstr>
      <vt:lpstr>Information regarding the data</vt:lpstr>
      <vt:lpstr>Findings</vt:lpstr>
      <vt:lpstr>PowerPoint Presentation</vt:lpstr>
      <vt:lpstr>PowerPoint Presentation</vt:lpstr>
      <vt:lpstr>Average ride length for the day of the week</vt:lpstr>
      <vt:lpstr>Average ride length for the day of the week(cont.)</vt:lpstr>
      <vt:lpstr>Answers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 Divvy bicycle usage data analysis</dc:title>
  <dc:creator>Yeonwoo Jo</dc:creator>
  <cp:lastModifiedBy>Yeonwoo Jo</cp:lastModifiedBy>
  <cp:revision>6</cp:revision>
  <dcterms:created xsi:type="dcterms:W3CDTF">2023-01-12T22:56:11Z</dcterms:created>
  <dcterms:modified xsi:type="dcterms:W3CDTF">2023-01-13T07:58:28Z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